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78" r:id="rId4"/>
  </p:sldMasterIdLst>
  <p:sldIdLst>
    <p:sldId id="256" r:id="rId5"/>
    <p:sldId id="257" r:id="rId6"/>
    <p:sldId id="258" r:id="rId7"/>
    <p:sldId id="259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60" r:id="rId27"/>
    <p:sldId id="261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269" r:id="rId69"/>
    <p:sldId id="271" r:id="rId70"/>
    <p:sldId id="324" r:id="rId71"/>
    <p:sldId id="325" r:id="rId72"/>
    <p:sldId id="326" r:id="rId73"/>
    <p:sldId id="327" r:id="rId74"/>
    <p:sldId id="328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8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3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7E631-8E27-462B-8A26-44ED297F6EA0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C799F-F113-4290-9277-36C1E0C8C1E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44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11386-1DFA-4923-9EA0-12EC766EDC68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E3542-9895-4FD7-B57D-7D977EF6EED9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10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DA7F7E-6153-4485-819E-D5380901370B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BD2BB-8469-4D6E-8254-D50863CDCF9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05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EFE94F-6040-4795-ADB1-04D214992ED7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C85CB-59C7-452A-A3B4-5B0F05720DE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59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DDD4FC-2364-4711-B9A5-86C52D4E773D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F043B-EEC3-4BD8-A836-1E9A350C973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87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D8ACB-FC83-4619-813B-BF7B9459A32A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B2F3E-DEE8-434B-9013-CC8FE0BBC4C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732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2D1971-5D30-4332-886A-B506B1048B89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B15FD-3ADB-458E-89AC-0C81DBB39A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36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AB557-5581-4459-8B45-B0FF9B48AEFD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FEB4D-59E9-4F5C-9C80-BD794F27659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39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2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7E1FE9-3A05-4507-88C4-EC73DC26DA10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A8ED7-E5FB-4290-AA21-733D7F10849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7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24DFC1-B903-44F9-BD0D-C42EAA3EF6A3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65467-ECED-470A-8E1D-FA087159868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8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E34931-DE52-4CF8-AFA1-B0702D19959F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77113-B9B2-4C0A-806F-FD9DDA2B35D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31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66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2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11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34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228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7E631-8E27-462B-8A26-44ED297F6EA0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C799F-F113-4290-9277-36C1E0C8C1E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267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11386-1DFA-4923-9EA0-12EC766EDC68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E3542-9895-4FD7-B57D-7D977EF6EED9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817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DA7F7E-6153-4485-819E-D5380901370B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BD2BB-8469-4D6E-8254-D50863CDCF9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18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EFE94F-6040-4795-ADB1-04D214992ED7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C85CB-59C7-452A-A3B4-5B0F05720DE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789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DDD4FC-2364-4711-B9A5-86C52D4E773D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F043B-EEC3-4BD8-A836-1E9A350C973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464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D8ACB-FC83-4619-813B-BF7B9459A32A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B2F3E-DEE8-434B-9013-CC8FE0BBC4C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22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2D1971-5D30-4332-886A-B506B1048B89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B15FD-3ADB-458E-89AC-0C81DBB39A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251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AB557-5581-4459-8B45-B0FF9B48AEFD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FEB4D-59E9-4F5C-9C80-BD794F27659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1306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7E1FE9-3A05-4507-88C4-EC73DC26DA10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A8ED7-E5FB-4290-AA21-733D7F10849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981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24DFC1-B903-44F9-BD0D-C42EAA3EF6A3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65467-ECED-470A-8E1D-FA087159868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810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E34931-DE52-4CF8-AFA1-B0702D19959F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77113-B9B2-4C0A-806F-FD9DDA2B35D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9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7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8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9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4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C9048-AEF9-409D-9A51-B5375D9D3B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2E239-6EEC-47D3-A86C-E135A442C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C2E627B-D006-4D3B-9443-BD4645724EA3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CC83BD0-B38A-4D7F-BCC6-38B8759FD9E4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6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5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C2E627B-D006-4D3B-9443-BD4645724EA3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CC83BD0-B38A-4D7F-BCC6-38B8759FD9E4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2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.middle.last@mail.site.org" TargetMode="External"/><Relationship Id="rId2" Type="http://schemas.openxmlformats.org/officeDocument/2006/relationships/hyperlink" Target="mailto:cs143@cs.stanfor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ack.obama@whitehouse.go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Introduction to 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Scanning and Regular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7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941" y="503689"/>
            <a:ext cx="5882896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0" dirty="0"/>
              <a:t>Choosing </a:t>
            </a:r>
            <a:r>
              <a:rPr sz="3993" spc="413" dirty="0"/>
              <a:t>Good</a:t>
            </a:r>
            <a:r>
              <a:rPr sz="3993" spc="345" dirty="0"/>
              <a:t> </a:t>
            </a:r>
            <a:r>
              <a:rPr sz="3993" spc="277" dirty="0"/>
              <a:t>Tokens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1883" y="1689720"/>
            <a:ext cx="152720" cy="208369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271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71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1883" y="2270633"/>
            <a:ext cx="152720" cy="208369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271" spc="250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271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0034" y="1419778"/>
            <a:ext cx="7202629" cy="118195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 marR="4611">
              <a:lnSpc>
                <a:spcPct val="133300"/>
              </a:lnSpc>
              <a:spcBef>
                <a:spcPts val="91"/>
              </a:spcBef>
            </a:pPr>
            <a:r>
              <a:rPr sz="2859" spc="168" dirty="0">
                <a:solidFill>
                  <a:srgbClr val="3B3B3B"/>
                </a:solidFill>
                <a:latin typeface="Cambria"/>
                <a:cs typeface="Cambria"/>
              </a:rPr>
              <a:t>Very </a:t>
            </a:r>
            <a:r>
              <a:rPr sz="2859" spc="281" dirty="0">
                <a:solidFill>
                  <a:srgbClr val="3B3B3B"/>
                </a:solidFill>
                <a:latin typeface="Cambria"/>
                <a:cs typeface="Cambria"/>
              </a:rPr>
              <a:t>much </a:t>
            </a:r>
            <a:r>
              <a:rPr sz="2859" spc="241" dirty="0">
                <a:solidFill>
                  <a:srgbClr val="3B3B3B"/>
                </a:solidFill>
                <a:latin typeface="Cambria"/>
                <a:cs typeface="Cambria"/>
              </a:rPr>
              <a:t>dependent </a:t>
            </a:r>
            <a:r>
              <a:rPr sz="2859" spc="213" dirty="0">
                <a:solidFill>
                  <a:srgbClr val="3B3B3B"/>
                </a:solidFill>
                <a:latin typeface="Cambria"/>
                <a:cs typeface="Cambria"/>
              </a:rPr>
              <a:t>on </a:t>
            </a:r>
            <a:r>
              <a:rPr sz="2859" spc="236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859" spc="290" dirty="0">
                <a:solidFill>
                  <a:srgbClr val="3B3B3B"/>
                </a:solidFill>
                <a:latin typeface="Cambria"/>
                <a:cs typeface="Cambria"/>
              </a:rPr>
              <a:t>language.  </a:t>
            </a:r>
            <a:r>
              <a:rPr sz="2859" spc="191" dirty="0">
                <a:solidFill>
                  <a:srgbClr val="3B3B3B"/>
                </a:solidFill>
                <a:latin typeface="Cambria"/>
                <a:cs typeface="Cambria"/>
              </a:rPr>
              <a:t>Typically:</a:t>
            </a:r>
            <a:endParaRPr sz="2859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6853" y="2840019"/>
            <a:ext cx="136007" cy="182740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89" spc="227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89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6853" y="3337944"/>
            <a:ext cx="136007" cy="182740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89" spc="227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89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6853" y="4204703"/>
            <a:ext cx="136007" cy="182740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89" spc="227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89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6853" y="5441449"/>
            <a:ext cx="136007" cy="182740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89" spc="227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89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35003" y="2613877"/>
            <a:ext cx="7451592" cy="3517177"/>
          </a:xfrm>
          <a:prstGeom prst="rect">
            <a:avLst/>
          </a:prstGeom>
        </p:spPr>
        <p:txBody>
          <a:bodyPr vert="horz" wrap="square" lIns="0" tIns="129092" rIns="0" bIns="0" rtlCol="0">
            <a:spAutoFit/>
          </a:bodyPr>
          <a:lstStyle/>
          <a:p>
            <a:pPr marL="11527">
              <a:spcBef>
                <a:spcPts val="1017"/>
              </a:spcBef>
            </a:pPr>
            <a:r>
              <a:rPr sz="2496" spc="236" dirty="0">
                <a:solidFill>
                  <a:srgbClr val="3B3B3B"/>
                </a:solidFill>
                <a:latin typeface="Cambria"/>
                <a:cs typeface="Cambria"/>
              </a:rPr>
              <a:t>Give </a:t>
            </a:r>
            <a:r>
              <a:rPr sz="2496" spc="191" dirty="0">
                <a:solidFill>
                  <a:srgbClr val="3B3B3B"/>
                </a:solidFill>
                <a:latin typeface="Cambria"/>
                <a:cs typeface="Cambria"/>
              </a:rPr>
              <a:t>keywords </a:t>
            </a:r>
            <a:r>
              <a:rPr sz="2496" spc="177" dirty="0">
                <a:solidFill>
                  <a:srgbClr val="3B3B3B"/>
                </a:solidFill>
                <a:latin typeface="Cambria"/>
                <a:cs typeface="Cambria"/>
              </a:rPr>
              <a:t>their </a:t>
            </a:r>
            <a:r>
              <a:rPr sz="2496" spc="191" dirty="0">
                <a:solidFill>
                  <a:srgbClr val="3B3B3B"/>
                </a:solidFill>
                <a:latin typeface="Cambria"/>
                <a:cs typeface="Cambria"/>
              </a:rPr>
              <a:t>own</a:t>
            </a:r>
            <a:r>
              <a:rPr sz="2496" spc="3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96" spc="208" dirty="0">
                <a:solidFill>
                  <a:srgbClr val="3B3B3B"/>
                </a:solidFill>
                <a:latin typeface="Cambria"/>
                <a:cs typeface="Cambria"/>
              </a:rPr>
              <a:t>tokens.</a:t>
            </a:r>
            <a:endParaRPr sz="2496">
              <a:latin typeface="Cambria"/>
              <a:cs typeface="Cambria"/>
            </a:endParaRPr>
          </a:p>
          <a:p>
            <a:pPr marL="11527" marR="155608">
              <a:lnSpc>
                <a:spcPts val="2913"/>
              </a:lnSpc>
              <a:spcBef>
                <a:spcPts val="1094"/>
              </a:spcBef>
            </a:pPr>
            <a:r>
              <a:rPr sz="2496" spc="236" dirty="0">
                <a:solidFill>
                  <a:srgbClr val="3B3B3B"/>
                </a:solidFill>
                <a:latin typeface="Cambria"/>
                <a:cs typeface="Cambria"/>
              </a:rPr>
              <a:t>Give </a:t>
            </a:r>
            <a:r>
              <a:rPr sz="2496" spc="185" dirty="0">
                <a:solidFill>
                  <a:srgbClr val="3B3B3B"/>
                </a:solidFill>
                <a:latin typeface="Cambria"/>
                <a:cs typeface="Cambria"/>
              </a:rPr>
              <a:t>different </a:t>
            </a:r>
            <a:r>
              <a:rPr sz="2496" spc="200" dirty="0">
                <a:solidFill>
                  <a:srgbClr val="3B3B3B"/>
                </a:solidFill>
                <a:latin typeface="Cambria"/>
                <a:cs typeface="Cambria"/>
              </a:rPr>
              <a:t>punctuation </a:t>
            </a:r>
            <a:r>
              <a:rPr sz="2496" spc="191" dirty="0">
                <a:solidFill>
                  <a:srgbClr val="3B3B3B"/>
                </a:solidFill>
                <a:latin typeface="Cambria"/>
                <a:cs typeface="Cambria"/>
              </a:rPr>
              <a:t>symbols </a:t>
            </a:r>
            <a:r>
              <a:rPr sz="2496" spc="177" dirty="0">
                <a:solidFill>
                  <a:srgbClr val="3B3B3B"/>
                </a:solidFill>
                <a:latin typeface="Cambria"/>
                <a:cs typeface="Cambria"/>
              </a:rPr>
              <a:t>their </a:t>
            </a:r>
            <a:r>
              <a:rPr sz="2496" spc="191" dirty="0">
                <a:solidFill>
                  <a:srgbClr val="3B3B3B"/>
                </a:solidFill>
                <a:latin typeface="Cambria"/>
                <a:cs typeface="Cambria"/>
              </a:rPr>
              <a:t>own  </a:t>
            </a:r>
            <a:r>
              <a:rPr sz="2496" spc="208" dirty="0">
                <a:solidFill>
                  <a:srgbClr val="3B3B3B"/>
                </a:solidFill>
                <a:latin typeface="Cambria"/>
                <a:cs typeface="Cambria"/>
              </a:rPr>
              <a:t>tokens.</a:t>
            </a:r>
            <a:endParaRPr sz="2496">
              <a:latin typeface="Cambria"/>
              <a:cs typeface="Cambria"/>
            </a:endParaRPr>
          </a:p>
          <a:p>
            <a:pPr marL="11527" marR="4611">
              <a:lnSpc>
                <a:spcPct val="97100"/>
              </a:lnSpc>
              <a:spcBef>
                <a:spcPts val="925"/>
              </a:spcBef>
            </a:pPr>
            <a:r>
              <a:rPr sz="2496" spc="241" dirty="0">
                <a:solidFill>
                  <a:srgbClr val="3B3B3B"/>
                </a:solidFill>
                <a:latin typeface="Cambria"/>
                <a:cs typeface="Cambria"/>
              </a:rPr>
              <a:t>Group </a:t>
            </a:r>
            <a:r>
              <a:rPr sz="2496" spc="222" dirty="0">
                <a:solidFill>
                  <a:srgbClr val="3B3B3B"/>
                </a:solidFill>
                <a:latin typeface="Cambria"/>
                <a:cs typeface="Cambria"/>
              </a:rPr>
              <a:t>lexemes </a:t>
            </a:r>
            <a:r>
              <a:rPr sz="2496" spc="208" dirty="0">
                <a:solidFill>
                  <a:srgbClr val="3B3B3B"/>
                </a:solidFill>
                <a:latin typeface="Cambria"/>
                <a:cs typeface="Cambria"/>
              </a:rPr>
              <a:t>representing </a:t>
            </a:r>
            <a:r>
              <a:rPr sz="2496" spc="182" dirty="0">
                <a:solidFill>
                  <a:srgbClr val="3B3B3B"/>
                </a:solidFill>
                <a:latin typeface="Cambria"/>
                <a:cs typeface="Cambria"/>
              </a:rPr>
              <a:t>identifiers,  </a:t>
            </a:r>
            <a:r>
              <a:rPr sz="2496" spc="213" dirty="0">
                <a:solidFill>
                  <a:srgbClr val="3B3B3B"/>
                </a:solidFill>
                <a:latin typeface="Cambria"/>
                <a:cs typeface="Cambria"/>
              </a:rPr>
              <a:t>numeric constants, </a:t>
            </a:r>
            <a:r>
              <a:rPr sz="2496" spc="204" dirty="0">
                <a:solidFill>
                  <a:srgbClr val="3B3B3B"/>
                </a:solidFill>
                <a:latin typeface="Cambria"/>
                <a:cs typeface="Cambria"/>
              </a:rPr>
              <a:t>strings, </a:t>
            </a:r>
            <a:r>
              <a:rPr sz="2496" spc="241" dirty="0">
                <a:solidFill>
                  <a:srgbClr val="3B3B3B"/>
                </a:solidFill>
                <a:latin typeface="Cambria"/>
                <a:cs typeface="Cambria"/>
              </a:rPr>
              <a:t>etc. </a:t>
            </a:r>
            <a:r>
              <a:rPr sz="2496" spc="154" dirty="0">
                <a:solidFill>
                  <a:srgbClr val="3B3B3B"/>
                </a:solidFill>
                <a:latin typeface="Cambria"/>
                <a:cs typeface="Cambria"/>
              </a:rPr>
              <a:t>into </a:t>
            </a:r>
            <a:r>
              <a:rPr sz="2496" spc="177" dirty="0">
                <a:solidFill>
                  <a:srgbClr val="3B3B3B"/>
                </a:solidFill>
                <a:latin typeface="Cambria"/>
                <a:cs typeface="Cambria"/>
              </a:rPr>
              <a:t>their </a:t>
            </a:r>
            <a:r>
              <a:rPr sz="2496" spc="191" dirty="0">
                <a:solidFill>
                  <a:srgbClr val="3B3B3B"/>
                </a:solidFill>
                <a:latin typeface="Cambria"/>
                <a:cs typeface="Cambria"/>
              </a:rPr>
              <a:t>own  </a:t>
            </a:r>
            <a:r>
              <a:rPr sz="2496" spc="227" dirty="0">
                <a:solidFill>
                  <a:srgbClr val="3B3B3B"/>
                </a:solidFill>
                <a:latin typeface="Cambria"/>
                <a:cs typeface="Cambria"/>
              </a:rPr>
              <a:t>groups.</a:t>
            </a:r>
            <a:endParaRPr sz="2496">
              <a:latin typeface="Cambria"/>
              <a:cs typeface="Cambria"/>
            </a:endParaRPr>
          </a:p>
          <a:p>
            <a:pPr marL="11527" marR="409767">
              <a:lnSpc>
                <a:spcPts val="2913"/>
              </a:lnSpc>
              <a:spcBef>
                <a:spcPts val="1085"/>
              </a:spcBef>
            </a:pPr>
            <a:r>
              <a:rPr sz="2496" spc="222" dirty="0">
                <a:solidFill>
                  <a:srgbClr val="3B3B3B"/>
                </a:solidFill>
                <a:latin typeface="Cambria"/>
                <a:cs typeface="Cambria"/>
              </a:rPr>
              <a:t>Discard </a:t>
            </a:r>
            <a:r>
              <a:rPr sz="2496" spc="177" dirty="0">
                <a:solidFill>
                  <a:srgbClr val="3B3B3B"/>
                </a:solidFill>
                <a:latin typeface="Cambria"/>
                <a:cs typeface="Cambria"/>
              </a:rPr>
              <a:t>irrelevant information </a:t>
            </a:r>
            <a:r>
              <a:rPr sz="2496" spc="204" dirty="0">
                <a:solidFill>
                  <a:srgbClr val="3B3B3B"/>
                </a:solidFill>
                <a:latin typeface="Cambria"/>
                <a:cs typeface="Cambria"/>
              </a:rPr>
              <a:t>(whitespace,  comments)</a:t>
            </a:r>
            <a:endParaRPr sz="2496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7011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74504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349" dirty="0">
                <a:solidFill>
                  <a:srgbClr val="3B3B3B"/>
                </a:solidFill>
                <a:latin typeface="Cambria"/>
                <a:cs typeface="Cambria"/>
              </a:rPr>
              <a:t>FORTRAN: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Whitespace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irrelevant</a:t>
            </a:r>
            <a:endParaRPr sz="2904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43718" y="2791947"/>
          <a:ext cx="3294143" cy="1103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222"/>
                <a:gridCol w="497925"/>
                <a:gridCol w="497925"/>
                <a:gridCol w="497925"/>
                <a:gridCol w="1149146"/>
              </a:tblGrid>
              <a:tr h="551989">
                <a:tc>
                  <a:txBody>
                    <a:bodyPr/>
                    <a:lstStyle/>
                    <a:p>
                      <a:pPr marL="31750">
                        <a:lnSpc>
                          <a:spcPts val="3715"/>
                        </a:lnSpc>
                      </a:pPr>
                      <a:r>
                        <a:rPr sz="33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DO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15"/>
                        </a:lnSpc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15"/>
                        </a:lnSpc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8905" algn="r">
                        <a:lnSpc>
                          <a:spcPts val="3715"/>
                        </a:lnSpc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715"/>
                        </a:lnSpc>
                      </a:pPr>
                      <a:r>
                        <a:rPr sz="33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1,25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5519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3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DO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1210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5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1210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12102" marB="0"/>
                </a:tc>
                <a:tc>
                  <a:txBody>
                    <a:bodyPr/>
                    <a:lstStyle/>
                    <a:p>
                      <a:pPr marR="12890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3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12102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3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1.25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1210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987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74504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349" dirty="0">
                <a:solidFill>
                  <a:srgbClr val="3B3B3B"/>
                </a:solidFill>
                <a:latin typeface="Cambria"/>
                <a:cs typeface="Cambria"/>
              </a:rPr>
              <a:t>FORTRAN: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Whitespace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irrelevant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1007" y="2574920"/>
            <a:ext cx="3259567" cy="1295570"/>
          </a:xfrm>
          <a:prstGeom prst="rect">
            <a:avLst/>
          </a:prstGeom>
        </p:spPr>
        <p:txBody>
          <a:bodyPr vert="horz" wrap="square" lIns="0" tIns="147533" rIns="0" bIns="0" rtlCol="0">
            <a:spAutoFit/>
          </a:bodyPr>
          <a:lstStyle/>
          <a:p>
            <a:pPr marR="4611" algn="r">
              <a:spcBef>
                <a:spcPts val="1162"/>
              </a:spcBef>
            </a:pP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DO </a:t>
            </a:r>
            <a:r>
              <a:rPr sz="3267" b="1" dirty="0">
                <a:solidFill>
                  <a:srgbClr val="3B3B3B"/>
                </a:solidFill>
                <a:latin typeface="Courier New"/>
                <a:cs typeface="Courier New"/>
              </a:rPr>
              <a:t>5 I =</a:t>
            </a:r>
            <a:r>
              <a:rPr sz="3267" b="1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1,25</a:t>
            </a:r>
            <a:endParaRPr sz="3267">
              <a:latin typeface="Courier New"/>
              <a:cs typeface="Courier New"/>
            </a:endParaRPr>
          </a:p>
          <a:p>
            <a:pPr marR="4611" algn="r">
              <a:spcBef>
                <a:spcPts val="1071"/>
              </a:spcBef>
              <a:tabLst>
                <a:tab pos="1493261" algn="l"/>
              </a:tabLst>
            </a:pPr>
            <a:r>
              <a:rPr sz="3267" b="1" spc="-5" dirty="0">
                <a:solidFill>
                  <a:srgbClr val="FF0000"/>
                </a:solidFill>
                <a:latin typeface="Courier New"/>
                <a:cs typeface="Courier New"/>
              </a:rPr>
              <a:t>DO5I	</a:t>
            </a:r>
            <a:r>
              <a:rPr sz="3267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3267" b="1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1.25</a:t>
            </a:r>
            <a:endParaRPr sz="3267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59957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74504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349" dirty="0">
                <a:solidFill>
                  <a:srgbClr val="3B3B3B"/>
                </a:solidFill>
                <a:latin typeface="Cambria"/>
                <a:cs typeface="Cambria"/>
              </a:rPr>
              <a:t>FORTRAN: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Whitespace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irrelevant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1007" y="2574920"/>
            <a:ext cx="3259567" cy="1295570"/>
          </a:xfrm>
          <a:prstGeom prst="rect">
            <a:avLst/>
          </a:prstGeom>
        </p:spPr>
        <p:txBody>
          <a:bodyPr vert="horz" wrap="square" lIns="0" tIns="147533" rIns="0" bIns="0" rtlCol="0">
            <a:spAutoFit/>
          </a:bodyPr>
          <a:lstStyle/>
          <a:p>
            <a:pPr marR="4611" algn="r">
              <a:spcBef>
                <a:spcPts val="1162"/>
              </a:spcBef>
            </a:pP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DO </a:t>
            </a:r>
            <a:r>
              <a:rPr sz="3267" b="1" dirty="0">
                <a:solidFill>
                  <a:srgbClr val="3B3B3B"/>
                </a:solidFill>
                <a:latin typeface="Courier New"/>
                <a:cs typeface="Courier New"/>
              </a:rPr>
              <a:t>5 I =</a:t>
            </a:r>
            <a:r>
              <a:rPr sz="3267" b="1" spc="-100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1,25</a:t>
            </a:r>
            <a:endParaRPr sz="3267">
              <a:latin typeface="Courier New"/>
              <a:cs typeface="Courier New"/>
            </a:endParaRPr>
          </a:p>
          <a:p>
            <a:pPr marR="4611" algn="r">
              <a:spcBef>
                <a:spcPts val="1071"/>
              </a:spcBef>
              <a:tabLst>
                <a:tab pos="1493261" algn="l"/>
              </a:tabLst>
            </a:pPr>
            <a:r>
              <a:rPr sz="3267" b="1" spc="-5" dirty="0">
                <a:solidFill>
                  <a:srgbClr val="FF0000"/>
                </a:solidFill>
                <a:latin typeface="Courier New"/>
                <a:cs typeface="Courier New"/>
              </a:rPr>
              <a:t>DO5I	</a:t>
            </a:r>
            <a:r>
              <a:rPr sz="3267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3267" b="1" spc="-95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Courier New"/>
                <a:cs typeface="Courier New"/>
              </a:rPr>
              <a:t>1.25</a:t>
            </a:r>
            <a:endParaRPr sz="3267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73836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101" y="4615030"/>
            <a:ext cx="7468881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377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difficult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spc="185" dirty="0">
                <a:solidFill>
                  <a:srgbClr val="3B3B3B"/>
                </a:solidFill>
                <a:latin typeface="Cambria"/>
                <a:cs typeface="Cambria"/>
              </a:rPr>
              <a:t>tell </a:t>
            </a:r>
            <a:r>
              <a:rPr sz="2904" spc="263" dirty="0">
                <a:solidFill>
                  <a:srgbClr val="3B3B3B"/>
                </a:solidFill>
                <a:latin typeface="Cambria"/>
                <a:cs typeface="Cambria"/>
              </a:rPr>
              <a:t>when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partition 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input.</a:t>
            </a:r>
            <a:endParaRPr sz="2904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75138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698941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608" dirty="0">
                <a:solidFill>
                  <a:srgbClr val="3B3B3B"/>
                </a:solidFill>
                <a:latin typeface="Cambria"/>
                <a:cs typeface="Cambria"/>
              </a:rPr>
              <a:t>C++: </a:t>
            </a:r>
            <a:r>
              <a:rPr sz="2904" spc="304" dirty="0">
                <a:solidFill>
                  <a:srgbClr val="3B3B3B"/>
                </a:solidFill>
                <a:latin typeface="Cambria"/>
                <a:cs typeface="Cambria"/>
              </a:rPr>
              <a:t>Nested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template</a:t>
            </a:r>
            <a:r>
              <a:rPr sz="2904" spc="-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declarations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7185" y="2725911"/>
            <a:ext cx="5444330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vector&lt;vector&lt;int&gt;&gt;</a:t>
            </a:r>
            <a:r>
              <a:rPr sz="2541" b="1" spc="-8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myVector</a:t>
            </a:r>
            <a:endParaRPr sz="2541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48814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698941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608" dirty="0">
                <a:solidFill>
                  <a:srgbClr val="3B3B3B"/>
                </a:solidFill>
                <a:latin typeface="Cambria"/>
                <a:cs typeface="Cambria"/>
              </a:rPr>
              <a:t>C++: </a:t>
            </a:r>
            <a:r>
              <a:rPr sz="2904" spc="304" dirty="0">
                <a:solidFill>
                  <a:srgbClr val="3B3B3B"/>
                </a:solidFill>
                <a:latin typeface="Cambria"/>
                <a:cs typeface="Cambria"/>
              </a:rPr>
              <a:t>Nested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template</a:t>
            </a:r>
            <a:r>
              <a:rPr sz="2904" spc="-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declarations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4242" y="2725911"/>
            <a:ext cx="6409059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9" dirty="0">
                <a:solidFill>
                  <a:srgbClr val="3B3B3B"/>
                </a:solidFill>
                <a:latin typeface="Courier New"/>
                <a:cs typeface="Courier New"/>
              </a:rPr>
              <a:t>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2541" b="1" spc="-9" dirty="0">
                <a:solidFill>
                  <a:srgbClr val="3B3B3B"/>
                </a:solidFill>
                <a:latin typeface="Courier New"/>
                <a:cs typeface="Courier New"/>
              </a:rPr>
              <a:t>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2541" b="1" spc="-9" dirty="0">
                <a:solidFill>
                  <a:srgbClr val="3B3B3B"/>
                </a:solidFill>
                <a:latin typeface="Courier New"/>
                <a:cs typeface="Courier New"/>
              </a:rPr>
              <a:t>int &gt;&gt;</a:t>
            </a:r>
            <a:r>
              <a:rPr sz="2541" b="1" spc="3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541" b="1" spc="-9" dirty="0">
                <a:solidFill>
                  <a:srgbClr val="3B3B3B"/>
                </a:solidFill>
                <a:latin typeface="Courier New"/>
                <a:cs typeface="Courier New"/>
              </a:rPr>
              <a:t>myVector</a:t>
            </a:r>
            <a:endParaRPr sz="2541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27018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698941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608" dirty="0">
                <a:solidFill>
                  <a:srgbClr val="3B3B3B"/>
                </a:solidFill>
                <a:latin typeface="Cambria"/>
                <a:cs typeface="Cambria"/>
              </a:rPr>
              <a:t>C++: </a:t>
            </a:r>
            <a:r>
              <a:rPr sz="2904" spc="304" dirty="0">
                <a:solidFill>
                  <a:srgbClr val="3B3B3B"/>
                </a:solidFill>
                <a:latin typeface="Cambria"/>
                <a:cs typeface="Cambria"/>
              </a:rPr>
              <a:t>Nested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template</a:t>
            </a:r>
            <a:r>
              <a:rPr sz="2904" spc="-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declarations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3330" y="2725911"/>
            <a:ext cx="7573768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(vector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(vector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(</a:t>
            </a:r>
            <a:r>
              <a:rPr sz="2541" b="1" dirty="0">
                <a:solidFill>
                  <a:srgbClr val="FF0000"/>
                </a:solidFill>
                <a:latin typeface="Courier New"/>
                <a:cs typeface="Courier New"/>
              </a:rPr>
              <a:t>int </a:t>
            </a:r>
            <a:r>
              <a:rPr sz="2541" b="1" spc="-9" dirty="0">
                <a:solidFill>
                  <a:srgbClr val="FF0000"/>
                </a:solidFill>
                <a:latin typeface="Courier New"/>
                <a:cs typeface="Courier New"/>
              </a:rPr>
              <a:t>&gt;&gt;</a:t>
            </a:r>
            <a:r>
              <a:rPr sz="2541" b="1" spc="-73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541" b="1" spc="-5" dirty="0">
                <a:solidFill>
                  <a:srgbClr val="FF0000"/>
                </a:solidFill>
                <a:latin typeface="Courier New"/>
                <a:cs typeface="Courier New"/>
              </a:rPr>
              <a:t>myVector</a:t>
            </a: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)))</a:t>
            </a:r>
            <a:endParaRPr sz="2541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39765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6698941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608" dirty="0">
                <a:solidFill>
                  <a:srgbClr val="3B3B3B"/>
                </a:solidFill>
                <a:latin typeface="Cambria"/>
                <a:cs typeface="Cambria"/>
              </a:rPr>
              <a:t>C++: </a:t>
            </a:r>
            <a:r>
              <a:rPr sz="2904" spc="304" dirty="0">
                <a:solidFill>
                  <a:srgbClr val="3B3B3B"/>
                </a:solidFill>
                <a:latin typeface="Cambria"/>
                <a:cs typeface="Cambria"/>
              </a:rPr>
              <a:t>Nested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template</a:t>
            </a:r>
            <a:r>
              <a:rPr sz="2904" spc="-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declarations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3330" y="2725911"/>
            <a:ext cx="7573768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(vector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(vector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&lt; (</a:t>
            </a:r>
            <a:r>
              <a:rPr sz="2541" b="1" dirty="0">
                <a:solidFill>
                  <a:srgbClr val="FF0000"/>
                </a:solidFill>
                <a:latin typeface="Courier New"/>
                <a:cs typeface="Courier New"/>
              </a:rPr>
              <a:t>int </a:t>
            </a:r>
            <a:r>
              <a:rPr sz="2541" b="1" spc="-9" dirty="0">
                <a:solidFill>
                  <a:srgbClr val="FF0000"/>
                </a:solidFill>
                <a:latin typeface="Courier New"/>
                <a:cs typeface="Courier New"/>
              </a:rPr>
              <a:t>&gt;&gt;</a:t>
            </a:r>
            <a:r>
              <a:rPr sz="2541" b="1" spc="-73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541" b="1" spc="-5" dirty="0">
                <a:solidFill>
                  <a:srgbClr val="FF0000"/>
                </a:solidFill>
                <a:latin typeface="Courier New"/>
                <a:cs typeface="Courier New"/>
              </a:rPr>
              <a:t>myVector</a:t>
            </a:r>
            <a:r>
              <a:rPr sz="2541" b="1" spc="-5" dirty="0">
                <a:solidFill>
                  <a:srgbClr val="3B3B3B"/>
                </a:solidFill>
                <a:latin typeface="Courier New"/>
                <a:cs typeface="Courier New"/>
              </a:rPr>
              <a:t>)))</a:t>
            </a:r>
            <a:endParaRPr sz="2541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3936147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101" y="3811665"/>
            <a:ext cx="6672431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Again,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6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difficult </a:t>
            </a:r>
            <a:r>
              <a:rPr sz="2904" spc="191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determine 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where </a:t>
            </a:r>
            <a:r>
              <a:rPr sz="2904" spc="191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2904" spc="313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04" dirty="0">
                <a:solidFill>
                  <a:srgbClr val="3B3B3B"/>
                </a:solidFill>
                <a:latin typeface="Cambria"/>
                <a:cs typeface="Cambria"/>
              </a:rPr>
              <a:t>split.</a:t>
            </a:r>
            <a:endParaRPr sz="2904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5534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5829876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132" dirty="0">
                <a:solidFill>
                  <a:srgbClr val="3B3B3B"/>
                </a:solidFill>
                <a:latin typeface="Cambria"/>
                <a:cs typeface="Cambria"/>
              </a:rPr>
              <a:t>PL/1: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Keywords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used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as 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identifiers.</a:t>
            </a:r>
            <a:endParaRPr sz="2904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7909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5829876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132" dirty="0">
                <a:solidFill>
                  <a:srgbClr val="3B3B3B"/>
                </a:solidFill>
                <a:latin typeface="Cambria"/>
                <a:cs typeface="Cambria"/>
              </a:rPr>
              <a:t>PL/1: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Keywords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used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as 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identifiers.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9762" y="3165053"/>
            <a:ext cx="6661481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IF THEN THEN THEN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ELSE; ELSE ELSE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178" b="1" spc="-68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IF</a:t>
            </a:r>
            <a:endParaRPr sz="2178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326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Definition:</a:t>
            </a:r>
          </a:p>
          <a:p>
            <a:r>
              <a:rPr lang="en-GB" dirty="0" smtClean="0"/>
              <a:t>reads characters and produces sequences of tokens.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Target:</a:t>
            </a:r>
            <a:endParaRPr lang="en-GB" dirty="0"/>
          </a:p>
          <a:p>
            <a:r>
              <a:rPr lang="en-GB" dirty="0" smtClean="0"/>
              <a:t>Towards automated Lexical Analysis.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1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5829876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132" dirty="0">
                <a:solidFill>
                  <a:srgbClr val="3B3B3B"/>
                </a:solidFill>
                <a:latin typeface="Cambria"/>
                <a:cs typeface="Cambria"/>
              </a:rPr>
              <a:t>PL/1: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Keywords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used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as 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identifiers.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9762" y="3165053"/>
            <a:ext cx="6662057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THEN </a:t>
            </a: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THEN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THEN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ELSE; </a:t>
            </a: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ELSE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178" b="1" spc="-59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IF</a:t>
            </a:r>
            <a:endParaRPr sz="2178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87640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136111" y="6461562"/>
            <a:ext cx="2441794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897"/>
              </a:lnSpc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Thanks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to Prof. </a:t>
            </a: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Alex</a:t>
            </a:r>
            <a:r>
              <a:rPr sz="1634" spc="-19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Aiken</a:t>
            </a:r>
            <a:endParaRPr sz="1634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194" y="532504"/>
            <a:ext cx="406927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81" dirty="0"/>
              <a:t>Scanning </a:t>
            </a:r>
            <a:r>
              <a:rPr spc="227" dirty="0"/>
              <a:t>is</a:t>
            </a:r>
            <a:r>
              <a:rPr spc="263" dirty="0"/>
              <a:t> </a:t>
            </a:r>
            <a:r>
              <a:rPr spc="394" dirty="0"/>
              <a:t>Hard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1" y="1568696"/>
            <a:ext cx="5829876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132" dirty="0">
                <a:solidFill>
                  <a:srgbClr val="3B3B3B"/>
                </a:solidFill>
                <a:latin typeface="Cambria"/>
                <a:cs typeface="Cambria"/>
              </a:rPr>
              <a:t>PL/1: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Keywords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used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as 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identifiers.</a:t>
            </a:r>
            <a:endParaRPr sz="2904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9762" y="3165053"/>
            <a:ext cx="6662057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THEN </a:t>
            </a: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THEN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THEN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ELSE; </a:t>
            </a:r>
            <a:r>
              <a:rPr sz="2178" b="1" spc="-5" dirty="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ELSE </a:t>
            </a:r>
            <a:r>
              <a:rPr sz="2178" b="1" dirty="0">
                <a:solidFill>
                  <a:srgbClr val="3B3B3B"/>
                </a:solidFill>
                <a:latin typeface="Courier New"/>
                <a:cs typeface="Courier New"/>
              </a:rPr>
              <a:t>=</a:t>
            </a:r>
            <a:r>
              <a:rPr sz="2178" b="1" spc="-59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178" b="1" spc="-5" dirty="0">
                <a:solidFill>
                  <a:srgbClr val="3B3B3B"/>
                </a:solidFill>
                <a:latin typeface="Courier New"/>
                <a:cs typeface="Courier New"/>
              </a:rPr>
              <a:t>IF</a:t>
            </a:r>
            <a:endParaRPr sz="2178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263486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101" y="4139005"/>
            <a:ext cx="7841172" cy="908695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377" dirty="0">
                <a:solidFill>
                  <a:srgbClr val="3B3B3B"/>
                </a:solidFill>
                <a:latin typeface="Cambria"/>
                <a:cs typeface="Cambria"/>
              </a:rPr>
              <a:t>Can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difficult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determine </a:t>
            </a:r>
            <a:r>
              <a:rPr sz="2904" spc="236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label  </a:t>
            </a:r>
            <a:r>
              <a:rPr sz="2904" spc="268" dirty="0">
                <a:solidFill>
                  <a:srgbClr val="3B3B3B"/>
                </a:solidFill>
                <a:latin typeface="Cambria"/>
                <a:cs typeface="Cambria"/>
              </a:rPr>
              <a:t>lexemes.</a:t>
            </a:r>
            <a:endParaRPr sz="2904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96573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664" y="503689"/>
            <a:ext cx="608172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04" dirty="0"/>
              <a:t>Challenges </a:t>
            </a:r>
            <a:r>
              <a:rPr sz="3993" spc="250" dirty="0"/>
              <a:t>in</a:t>
            </a:r>
            <a:r>
              <a:rPr sz="3993" spc="322" dirty="0"/>
              <a:t> </a:t>
            </a:r>
            <a:r>
              <a:rPr sz="3993" spc="422" dirty="0"/>
              <a:t>Scanning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41701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3075805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4611">
              <a:lnSpc>
                <a:spcPts val="3384"/>
              </a:lnSpc>
              <a:spcBef>
                <a:spcPts val="286"/>
              </a:spcBef>
            </a:pPr>
            <a:r>
              <a:rPr spc="327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45" dirty="0"/>
              <a:t>determine which </a:t>
            </a:r>
            <a:r>
              <a:rPr spc="263" dirty="0"/>
              <a:t>lexemes are  </a:t>
            </a:r>
            <a:r>
              <a:rPr spc="250" dirty="0"/>
              <a:t>associated </a:t>
            </a:r>
            <a:r>
              <a:rPr spc="200" dirty="0"/>
              <a:t>with </a:t>
            </a:r>
            <a:r>
              <a:rPr spc="304" dirty="0"/>
              <a:t>each</a:t>
            </a:r>
            <a:r>
              <a:rPr spc="386" dirty="0"/>
              <a:t> </a:t>
            </a:r>
            <a:r>
              <a:rPr spc="245" dirty="0"/>
              <a:t>token?</a:t>
            </a:r>
          </a:p>
          <a:p>
            <a:pPr marL="402852" marR="311792">
              <a:lnSpc>
                <a:spcPts val="3384"/>
              </a:lnSpc>
              <a:spcBef>
                <a:spcPts val="1289"/>
              </a:spcBef>
            </a:pPr>
            <a:r>
              <a:rPr spc="277" dirty="0"/>
              <a:t>When </a:t>
            </a:r>
            <a:r>
              <a:rPr spc="245" dirty="0"/>
              <a:t>there </a:t>
            </a:r>
            <a:r>
              <a:rPr spc="263" dirty="0"/>
              <a:t>are </a:t>
            </a:r>
            <a:r>
              <a:rPr spc="213" dirty="0"/>
              <a:t>multiple </a:t>
            </a:r>
            <a:r>
              <a:rPr spc="241" dirty="0"/>
              <a:t>ways </a:t>
            </a:r>
            <a:r>
              <a:rPr spc="268" dirty="0"/>
              <a:t>we </a:t>
            </a:r>
            <a:r>
              <a:rPr spc="236" dirty="0"/>
              <a:t>could  </a:t>
            </a:r>
            <a:r>
              <a:rPr spc="286" dirty="0"/>
              <a:t>scan </a:t>
            </a:r>
            <a:r>
              <a:rPr spc="245" dirty="0"/>
              <a:t>the </a:t>
            </a:r>
            <a:r>
              <a:rPr spc="227" dirty="0"/>
              <a:t>input, </a:t>
            </a:r>
            <a:r>
              <a:rPr spc="236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31" dirty="0"/>
              <a:t>know </a:t>
            </a:r>
            <a:r>
              <a:rPr spc="245" dirty="0"/>
              <a:t>which  </a:t>
            </a:r>
            <a:r>
              <a:rPr spc="250" dirty="0"/>
              <a:t>one </a:t>
            </a:r>
            <a:r>
              <a:rPr spc="195" dirty="0"/>
              <a:t>to</a:t>
            </a:r>
            <a:r>
              <a:rPr spc="304" dirty="0"/>
              <a:t> </a:t>
            </a:r>
            <a:r>
              <a:rPr spc="250" dirty="0"/>
              <a:t>pick?</a:t>
            </a:r>
          </a:p>
          <a:p>
            <a:pPr marL="402852" marR="1119801">
              <a:lnSpc>
                <a:spcPts val="3384"/>
              </a:lnSpc>
              <a:spcBef>
                <a:spcPts val="1289"/>
              </a:spcBef>
            </a:pPr>
            <a:r>
              <a:rPr spc="327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50" dirty="0"/>
              <a:t>address </a:t>
            </a:r>
            <a:r>
              <a:rPr spc="254" dirty="0"/>
              <a:t>these </a:t>
            </a:r>
            <a:r>
              <a:rPr spc="263" dirty="0"/>
              <a:t>concerns  </a:t>
            </a:r>
            <a:r>
              <a:rPr spc="218" dirty="0"/>
              <a:t>efficiently?</a:t>
            </a:r>
          </a:p>
        </p:txBody>
      </p:sp>
    </p:spTree>
    <p:extLst>
      <p:ext uri="{BB962C8B-B14F-4D97-AF65-F5344CB8AC3E}">
        <p14:creationId xmlns:p14="http://schemas.microsoft.com/office/powerpoint/2010/main" val="729714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Times New Roman"/>
              </a:rPr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</a:t>
            </a:r>
            <a:r>
              <a:rPr lang="en-GB" sz="2600" u="sng" dirty="0" smtClean="0"/>
              <a:t>vocabulary (alphabet)</a:t>
            </a:r>
            <a:r>
              <a:rPr lang="en-GB" sz="2600" dirty="0" smtClean="0"/>
              <a:t> is a finite set of </a:t>
            </a:r>
            <a:r>
              <a:rPr lang="en-GB" sz="2600" u="sng" dirty="0" smtClean="0"/>
              <a:t>symbols</a:t>
            </a:r>
            <a:r>
              <a:rPr lang="en-GB" sz="2600" dirty="0" smtClean="0"/>
              <a:t>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</a:t>
            </a:r>
            <a:r>
              <a:rPr lang="en-GB" sz="2600" u="sng" dirty="0" smtClean="0"/>
              <a:t>string</a:t>
            </a:r>
            <a:r>
              <a:rPr lang="en-GB" sz="2600" dirty="0" smtClean="0"/>
              <a:t> is any finite sequence of symbols from a vocabulary.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</a:t>
            </a:r>
            <a:r>
              <a:rPr lang="en-GB" sz="2600" u="sng" dirty="0" smtClean="0"/>
              <a:t>language</a:t>
            </a:r>
            <a:r>
              <a:rPr lang="en-GB" sz="2600" dirty="0" smtClean="0"/>
              <a:t> is any set of strings over a fixed vocabulary.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</a:t>
            </a:r>
            <a:r>
              <a:rPr lang="en-GB" sz="2600" u="sng" dirty="0" smtClean="0"/>
              <a:t>grammar</a:t>
            </a:r>
            <a:r>
              <a:rPr lang="en-GB" sz="2600" dirty="0" smtClean="0"/>
              <a:t> is a finite way of describing a language.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endParaRPr lang="en-GB" sz="2600" dirty="0" smtClean="0"/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context-free grammar, </a:t>
            </a:r>
            <a:r>
              <a:rPr lang="en-GB" sz="2600" i="1" dirty="0" smtClean="0"/>
              <a:t>G</a:t>
            </a:r>
            <a:r>
              <a:rPr lang="en-GB" sz="2600" dirty="0" smtClean="0"/>
              <a:t>, is a 4-tuple, </a:t>
            </a:r>
            <a:r>
              <a:rPr lang="en-GB" sz="2600" i="1" dirty="0" smtClean="0"/>
              <a:t>G=(S,N,T,P)</a:t>
            </a:r>
            <a:r>
              <a:rPr lang="en-GB" sz="2600" dirty="0" smtClean="0"/>
              <a:t>, where: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S</a:t>
            </a:r>
            <a:r>
              <a:rPr lang="en-GB" dirty="0" smtClean="0"/>
              <a:t>: starting symbol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N</a:t>
            </a:r>
            <a:r>
              <a:rPr lang="en-GB" dirty="0" smtClean="0"/>
              <a:t>: set of non-terminal symbols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T</a:t>
            </a:r>
            <a:r>
              <a:rPr lang="en-GB" dirty="0" smtClean="0"/>
              <a:t>: set of terminal symbols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P</a:t>
            </a:r>
            <a:r>
              <a:rPr lang="en-GB" dirty="0" smtClean="0"/>
              <a:t>: set of production rules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A language is the set of all terminal productions of </a:t>
            </a:r>
            <a:r>
              <a:rPr lang="en-GB" sz="2600" i="1" dirty="0" smtClean="0"/>
              <a:t>G</a:t>
            </a:r>
            <a:r>
              <a:rPr lang="en-GB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2448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600" dirty="0" smtClean="0"/>
              <a:t>Example: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/>
              <a:t>S</a:t>
            </a:r>
            <a:r>
              <a:rPr lang="en-GB" dirty="0"/>
              <a:t>=</a:t>
            </a:r>
            <a:r>
              <a:rPr lang="en-GB" dirty="0" err="1"/>
              <a:t>CatWord</a:t>
            </a:r>
            <a:r>
              <a:rPr lang="en-GB" dirty="0" smtClean="0"/>
              <a:t>;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N</a:t>
            </a:r>
            <a:r>
              <a:rPr lang="en-GB" dirty="0"/>
              <a:t>={</a:t>
            </a:r>
            <a:r>
              <a:rPr lang="en-GB" dirty="0" err="1"/>
              <a:t>CatWord</a:t>
            </a:r>
            <a:r>
              <a:rPr lang="en-GB" dirty="0" smtClean="0"/>
              <a:t>};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/>
              <a:t>T</a:t>
            </a:r>
            <a:r>
              <a:rPr lang="en-GB" dirty="0"/>
              <a:t>={</a:t>
            </a:r>
            <a:r>
              <a:rPr lang="en-GB" dirty="0" err="1"/>
              <a:t>miau</a:t>
            </a:r>
            <a:r>
              <a:rPr lang="en-GB" dirty="0"/>
              <a:t>}; </a:t>
            </a:r>
          </a:p>
          <a:p>
            <a:pPr lvl="2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/>
              <a:t>P</a:t>
            </a:r>
            <a:r>
              <a:rPr lang="en-GB" dirty="0"/>
              <a:t>={</a:t>
            </a:r>
            <a:r>
              <a:rPr lang="en-GB" dirty="0" err="1"/>
              <a:t>CatWord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 </a:t>
            </a:r>
            <a:r>
              <a:rPr lang="en-GB" dirty="0" err="1">
                <a:sym typeface="Symbol" panose="05050102010706020507" pitchFamily="18" charset="2"/>
              </a:rPr>
              <a:t>CatWord</a:t>
            </a:r>
            <a:r>
              <a:rPr lang="en-GB" dirty="0">
                <a:sym typeface="Symbol" panose="05050102010706020507" pitchFamily="18" charset="2"/>
              </a:rPr>
              <a:t>  </a:t>
            </a:r>
            <a:r>
              <a:rPr lang="en-GB" dirty="0" err="1">
                <a:sym typeface="Symbol" panose="05050102010706020507" pitchFamily="18" charset="2"/>
              </a:rPr>
              <a:t>miau</a:t>
            </a:r>
            <a:r>
              <a:rPr lang="en-GB" dirty="0">
                <a:sym typeface="Symbol" panose="05050102010706020507" pitchFamily="18" charset="2"/>
              </a:rPr>
              <a:t>  | </a:t>
            </a:r>
            <a:r>
              <a:rPr lang="en-GB" dirty="0" err="1">
                <a:sym typeface="Symbol" panose="05050102010706020507" pitchFamily="18" charset="2"/>
              </a:rPr>
              <a:t>miau</a:t>
            </a:r>
            <a:r>
              <a:rPr lang="en-GB" dirty="0">
                <a:sym typeface="Symbol" panose="05050102010706020507" pitchFamily="18" charset="2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16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/>
              <a:t>S=E;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/>
              <a:t>N={E,T,F};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/>
              <a:t>T={+,*,(,),x}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/>
              <a:t>P={E</a:t>
            </a:r>
            <a:r>
              <a:rPr lang="en-GB" i="1" dirty="0" smtClean="0">
                <a:sym typeface="Symbol" panose="05050102010706020507" pitchFamily="18" charset="2"/>
              </a:rPr>
              <a:t>T|E+T,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</a:t>
            </a:r>
            <a:r>
              <a:rPr lang="en-GB" i="1" dirty="0" smtClean="0">
                <a:sym typeface="Symbol" panose="05050102010706020507" pitchFamily="18" charset="2"/>
              </a:rPr>
              <a:t>T</a:t>
            </a:r>
            <a:r>
              <a:rPr lang="en-GB" i="1" dirty="0" smtClean="0"/>
              <a:t> </a:t>
            </a:r>
            <a:r>
              <a:rPr lang="en-GB" i="1" dirty="0" smtClean="0">
                <a:sym typeface="Symbol" panose="05050102010706020507" pitchFamily="18" charset="2"/>
              </a:rPr>
              <a:t>F|T*F,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</a:t>
            </a:r>
            <a:r>
              <a:rPr lang="en-GB" i="1" dirty="0" smtClean="0">
                <a:sym typeface="Symbol" panose="05050102010706020507" pitchFamily="18" charset="2"/>
              </a:rPr>
              <a:t>F (E)|x}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Use left most derivation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To derive the expression: X + X * X.</a:t>
            </a:r>
          </a:p>
          <a:p>
            <a:pPr marL="0" indent="0">
              <a:buNone/>
            </a:pPr>
            <a:endParaRPr lang="en-GB" sz="24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7672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ym typeface="Symbol" panose="05050102010706020507" pitchFamily="18" charset="2"/>
              </a:rPr>
              <a:t>To recognise a valid sentence we reverse this process.</a:t>
            </a:r>
            <a:endParaRPr lang="en-GB" i="1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90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ym typeface="Symbol" panose="05050102010706020507" pitchFamily="18" charset="2"/>
              </a:rPr>
              <a:t>Exercise: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>
                <a:sym typeface="Symbol" panose="05050102010706020507" pitchFamily="18" charset="2"/>
              </a:rPr>
              <a:t>what language is generated by the (non-context free) grammar:</a:t>
            </a:r>
            <a:r>
              <a:rPr lang="en-GB" sz="3200" i="1" dirty="0" smtClean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>
                <a:sym typeface="Symbol" panose="05050102010706020507" pitchFamily="18" charset="2"/>
              </a:rPr>
              <a:t>	S=S;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N={A,B,S};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T={</a:t>
            </a:r>
            <a:r>
              <a:rPr lang="en-GB" i="1" dirty="0" err="1" smtClean="0">
                <a:sym typeface="Symbol" panose="05050102010706020507" pitchFamily="18" charset="2"/>
              </a:rPr>
              <a:t>a,b,c</a:t>
            </a:r>
            <a:r>
              <a:rPr lang="en-GB" i="1" dirty="0" smtClean="0">
                <a:sym typeface="Symbol" panose="05050102010706020507" pitchFamily="18" charset="2"/>
              </a:rPr>
              <a:t>};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P={</a:t>
            </a:r>
            <a:r>
              <a:rPr lang="en-GB" i="1" dirty="0" err="1" smtClean="0">
                <a:sym typeface="Symbol" panose="05050102010706020507" pitchFamily="18" charset="2"/>
              </a:rPr>
              <a:t>Sabc|aAbc</a:t>
            </a:r>
            <a:r>
              <a:rPr lang="en-GB" i="1" dirty="0" smtClean="0">
                <a:sym typeface="Symbol" panose="05050102010706020507" pitchFamily="18" charset="2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</a:t>
            </a:r>
            <a:r>
              <a:rPr lang="en-GB" i="1" dirty="0" smtClean="0">
                <a:sym typeface="Symbol" panose="05050102010706020507" pitchFamily="18" charset="2"/>
              </a:rPr>
              <a:t>   </a:t>
            </a:r>
            <a:r>
              <a:rPr lang="en-GB" i="1" dirty="0" err="1" smtClean="0">
                <a:sym typeface="Symbol" panose="05050102010706020507" pitchFamily="18" charset="2"/>
              </a:rPr>
              <a:t>AbbA</a:t>
            </a:r>
            <a:r>
              <a:rPr lang="en-GB" i="1" dirty="0" smtClean="0">
                <a:sym typeface="Symbol" panose="05050102010706020507" pitchFamily="18" charset="2"/>
              </a:rPr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   </a:t>
            </a:r>
            <a:r>
              <a:rPr lang="en-GB" i="1" dirty="0" err="1" smtClean="0">
                <a:sym typeface="Symbol" panose="05050102010706020507" pitchFamily="18" charset="2"/>
              </a:rPr>
              <a:t>AcBbcc</a:t>
            </a:r>
            <a:r>
              <a:rPr lang="en-GB" i="1" dirty="0" smtClean="0">
                <a:sym typeface="Symbol" panose="05050102010706020507" pitchFamily="18" charset="2"/>
              </a:rPr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  </a:t>
            </a:r>
            <a:r>
              <a:rPr lang="en-GB" i="1" dirty="0" err="1" smtClean="0">
                <a:sym typeface="Symbol" panose="05050102010706020507" pitchFamily="18" charset="2"/>
              </a:rPr>
              <a:t>bBBb</a:t>
            </a:r>
            <a:r>
              <a:rPr lang="en-GB" i="1" dirty="0" smtClean="0">
                <a:sym typeface="Symbol" panose="05050102010706020507" pitchFamily="18" charset="2"/>
              </a:rPr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      </a:t>
            </a:r>
            <a:r>
              <a:rPr lang="en-GB" i="1" dirty="0" err="1" smtClean="0">
                <a:sym typeface="Symbol" panose="05050102010706020507" pitchFamily="18" charset="2"/>
              </a:rPr>
              <a:t>aB</a:t>
            </a:r>
            <a:r>
              <a:rPr lang="en-GB" i="1" dirty="0" smtClean="0">
                <a:sym typeface="Symbol" panose="05050102010706020507" pitchFamily="18" charset="2"/>
              </a:rPr>
              <a:t> </a:t>
            </a:r>
            <a:r>
              <a:rPr lang="en-GB" i="1" dirty="0" err="1" smtClean="0">
                <a:sym typeface="Symbol" panose="05050102010706020507" pitchFamily="18" charset="2"/>
              </a:rPr>
              <a:t>aa|aaA</a:t>
            </a:r>
            <a:r>
              <a:rPr lang="en-GB" i="1" dirty="0" smtClean="0">
                <a:sym typeface="Symbol" panose="05050102010706020507" pitchFamily="18" charset="2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i="1" dirty="0" smtClean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(for the curious: read about Chomsky’s Hierarchy)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773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study lexical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GB" sz="2600" dirty="0" smtClean="0"/>
              <a:t>To avoid writing lexical analysers (scanners) by hand.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endParaRPr lang="en-GB" sz="2600" dirty="0" smtClean="0"/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GB" sz="2600" dirty="0" smtClean="0"/>
              <a:t>To simplify specification and implementation.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endParaRPr lang="en-GB" sz="2600" dirty="0" smtClean="0"/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GB" sz="2600" dirty="0" smtClean="0"/>
              <a:t>To understand the underlying techniques and technologies.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2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study lexical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GB" sz="3000" dirty="0" smtClean="0"/>
              <a:t>We want to specify </a:t>
            </a:r>
            <a:r>
              <a:rPr lang="en-GB" sz="3000" b="1" u="sng" dirty="0" smtClean="0"/>
              <a:t>lexical patterns</a:t>
            </a:r>
            <a:r>
              <a:rPr lang="en-GB" sz="3000" dirty="0" smtClean="0"/>
              <a:t> (to derive tokens):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Some parts are easy: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GB" i="1" dirty="0" err="1" smtClean="0"/>
              <a:t>WhiteSpace</a:t>
            </a:r>
            <a:r>
              <a:rPr lang="en-GB" i="1" dirty="0" smtClean="0"/>
              <a:t> </a:t>
            </a:r>
            <a:r>
              <a:rPr lang="en-GB" i="1" dirty="0" smtClean="0">
                <a:sym typeface="Symbol" panose="05050102010706020507" pitchFamily="18" charset="2"/>
              </a:rPr>
              <a:t> blank | tab | </a:t>
            </a:r>
            <a:r>
              <a:rPr lang="en-GB" i="1" dirty="0" err="1" smtClean="0">
                <a:sym typeface="Symbol" panose="05050102010706020507" pitchFamily="18" charset="2"/>
              </a:rPr>
              <a:t>WhiteSpace</a:t>
            </a:r>
            <a:r>
              <a:rPr lang="en-GB" i="1" dirty="0" smtClean="0">
                <a:sym typeface="Symbol" panose="05050102010706020507" pitchFamily="18" charset="2"/>
              </a:rPr>
              <a:t> blank | </a:t>
            </a:r>
            <a:r>
              <a:rPr lang="en-GB" i="1" dirty="0" err="1" smtClean="0">
                <a:sym typeface="Symbol" panose="05050102010706020507" pitchFamily="18" charset="2"/>
              </a:rPr>
              <a:t>WhiteSpace</a:t>
            </a:r>
            <a:r>
              <a:rPr lang="en-GB" i="1" dirty="0" smtClean="0">
                <a:sym typeface="Symbol" panose="05050102010706020507" pitchFamily="18" charset="2"/>
              </a:rPr>
              <a:t> tab</a:t>
            </a:r>
            <a:endParaRPr lang="en-GB" dirty="0" smtClean="0"/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Keywords and operators (if, then, =, +)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Comments (/* followed by */ in C, // in C++, % in latex, ...)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Some parts are more complex: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Identifiers (letter followed by - up to </a:t>
            </a:r>
            <a:r>
              <a:rPr lang="en-GB" i="1" dirty="0" smtClean="0"/>
              <a:t>n</a:t>
            </a:r>
            <a:r>
              <a:rPr lang="en-GB" dirty="0" smtClean="0"/>
              <a:t> - </a:t>
            </a:r>
            <a:r>
              <a:rPr lang="en-GB" dirty="0" err="1" smtClean="0"/>
              <a:t>alphanumerics</a:t>
            </a:r>
            <a:r>
              <a:rPr lang="en-GB" dirty="0" smtClean="0"/>
              <a:t>…)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GB" dirty="0" smtClean="0"/>
              <a:t>Numbers </a:t>
            </a:r>
          </a:p>
          <a:p>
            <a:r>
              <a:rPr lang="en-GB" i="1" dirty="0" smtClean="0"/>
              <a:t>We need a notation that could lead to an implementation!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3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step in any 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translation</a:t>
            </a:r>
            <a:r>
              <a:rPr lang="en-GB" dirty="0" smtClean="0"/>
              <a:t>: determine whether the text to be translated is well constructed in terms of the input language. </a:t>
            </a:r>
          </a:p>
          <a:p>
            <a:r>
              <a:rPr lang="en-GB" dirty="0" smtClean="0"/>
              <a:t>Syntax is specified with parts of speech - syntax checking matches parts of speech against a grammar.</a:t>
            </a:r>
          </a:p>
          <a:p>
            <a:pPr>
              <a:buFontTx/>
              <a:buNone/>
            </a:pPr>
            <a:r>
              <a:rPr lang="en-GB" dirty="0" smtClean="0"/>
              <a:t>In </a:t>
            </a:r>
            <a:r>
              <a:rPr lang="en-GB" u="sng" dirty="0" smtClean="0"/>
              <a:t>natural languages</a:t>
            </a:r>
            <a:r>
              <a:rPr lang="en-GB" dirty="0" smtClean="0"/>
              <a:t>, mapping words to part of speech is idiosyncratic.</a:t>
            </a:r>
          </a:p>
          <a:p>
            <a:pPr>
              <a:buFontTx/>
              <a:buNone/>
            </a:pPr>
            <a:r>
              <a:rPr lang="en-GB" dirty="0" smtClean="0"/>
              <a:t>In </a:t>
            </a:r>
            <a:r>
              <a:rPr lang="en-GB" u="sng" dirty="0" smtClean="0"/>
              <a:t>formal languages</a:t>
            </a:r>
            <a:r>
              <a:rPr lang="en-GB" dirty="0" smtClean="0"/>
              <a:t>, mapping words to part of speech is syntactic:</a:t>
            </a:r>
          </a:p>
          <a:p>
            <a:r>
              <a:rPr lang="en-GB" dirty="0" smtClean="0"/>
              <a:t>based on denotation</a:t>
            </a:r>
          </a:p>
          <a:p>
            <a:r>
              <a:rPr lang="en-GB" dirty="0" smtClean="0"/>
              <a:t>makes this a matter of syntax</a:t>
            </a:r>
          </a:p>
          <a:p>
            <a:r>
              <a:rPr lang="en-GB" dirty="0" smtClean="0"/>
              <a:t>reserved keywords are 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70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Patterns form a regular language. A regular expression is a way of specifying a regular language. It is a formula that describes a possibly infinite set of strings.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sz="2600" b="1" dirty="0" smtClean="0"/>
              <a:t>Regular Expression</a:t>
            </a:r>
            <a:r>
              <a:rPr lang="en-GB" sz="2600" dirty="0" smtClean="0"/>
              <a:t> (RE) (over a vocabulary V):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400" i="1" dirty="0" smtClean="0">
                <a:sym typeface="Symbol" panose="05050102010706020507" pitchFamily="18" charset="2"/>
              </a:rPr>
              <a:t></a:t>
            </a:r>
            <a:r>
              <a:rPr lang="en-GB" sz="2400" dirty="0" smtClean="0">
                <a:sym typeface="Symbol" panose="05050102010706020507" pitchFamily="18" charset="2"/>
              </a:rPr>
              <a:t> is a RE denoting the empty set {</a:t>
            </a:r>
            <a:r>
              <a:rPr lang="en-GB" sz="2400" i="1" dirty="0" smtClean="0">
                <a:sym typeface="Symbol" panose="05050102010706020507" pitchFamily="18" charset="2"/>
              </a:rPr>
              <a:t></a:t>
            </a:r>
            <a:r>
              <a:rPr lang="en-GB" sz="2400" dirty="0" smtClean="0">
                <a:sym typeface="Symbol" panose="05050102010706020507" pitchFamily="18" charset="2"/>
              </a:rPr>
              <a:t>}.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400" dirty="0" smtClean="0">
                <a:sym typeface="Symbol" panose="05050102010706020507" pitchFamily="18" charset="2"/>
              </a:rPr>
              <a:t>If </a:t>
            </a:r>
            <a:r>
              <a:rPr lang="en-GB" sz="2400" i="1" dirty="0" smtClean="0">
                <a:sym typeface="Symbol" panose="05050102010706020507" pitchFamily="18" charset="2"/>
              </a:rPr>
              <a:t>a</a:t>
            </a:r>
            <a:r>
              <a:rPr lang="en-GB" sz="2400" dirty="0" smtClean="0">
                <a:sym typeface="Symbol" panose="05050102010706020507" pitchFamily="18" charset="2"/>
              </a:rPr>
              <a:t> V then </a:t>
            </a:r>
            <a:r>
              <a:rPr lang="en-GB" sz="2400" i="1" dirty="0" smtClean="0">
                <a:sym typeface="Symbol" panose="05050102010706020507" pitchFamily="18" charset="2"/>
              </a:rPr>
              <a:t>a</a:t>
            </a:r>
            <a:r>
              <a:rPr lang="en-GB" sz="2400" dirty="0" smtClean="0">
                <a:sym typeface="Symbol" panose="05050102010706020507" pitchFamily="18" charset="2"/>
              </a:rPr>
              <a:t> is a RE denoting {</a:t>
            </a:r>
            <a:r>
              <a:rPr lang="en-GB" sz="2400" i="1" dirty="0" smtClean="0">
                <a:sym typeface="Symbol" panose="05050102010706020507" pitchFamily="18" charset="2"/>
              </a:rPr>
              <a:t>a</a:t>
            </a:r>
            <a:r>
              <a:rPr lang="en-GB" sz="2400" dirty="0" smtClean="0">
                <a:sym typeface="Symbol" panose="05050102010706020507" pitchFamily="18" charset="2"/>
              </a:rPr>
              <a:t>}.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GB" sz="2400" dirty="0" smtClean="0">
                <a:sym typeface="Symbol" panose="05050102010706020507" pitchFamily="18" charset="2"/>
              </a:rPr>
              <a:t>If </a:t>
            </a:r>
            <a:r>
              <a:rPr lang="en-GB" sz="2400" i="1" dirty="0" smtClean="0">
                <a:sym typeface="Symbol" panose="05050102010706020507" pitchFamily="18" charset="2"/>
              </a:rPr>
              <a:t>r</a:t>
            </a:r>
            <a:r>
              <a:rPr lang="en-GB" sz="24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400" dirty="0" smtClean="0">
                <a:sym typeface="Symbol" panose="05050102010706020507" pitchFamily="18" charset="2"/>
              </a:rPr>
              <a:t>, </a:t>
            </a:r>
            <a:r>
              <a:rPr lang="en-GB" sz="2400" i="1" dirty="0" smtClean="0">
                <a:sym typeface="Symbol" panose="05050102010706020507" pitchFamily="18" charset="2"/>
              </a:rPr>
              <a:t>r</a:t>
            </a:r>
            <a:r>
              <a:rPr lang="en-GB" sz="2400" i="1" baseline="-25000" dirty="0" smtClean="0">
                <a:sym typeface="Symbol" panose="05050102010706020507" pitchFamily="18" charset="2"/>
              </a:rPr>
              <a:t>2</a:t>
            </a:r>
            <a:r>
              <a:rPr lang="en-GB" sz="2400" dirty="0" smtClean="0">
                <a:sym typeface="Symbol" panose="05050102010706020507" pitchFamily="18" charset="2"/>
              </a:rPr>
              <a:t> are REs then:</a:t>
            </a:r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200" i="1" dirty="0" smtClean="0">
                <a:sym typeface="Symbol" panose="05050102010706020507" pitchFamily="18" charset="2"/>
              </a:rPr>
              <a:t>*</a:t>
            </a:r>
            <a:r>
              <a:rPr lang="en-GB" sz="2200" dirty="0" smtClean="0">
                <a:sym typeface="Symbol" panose="05050102010706020507" pitchFamily="18" charset="2"/>
              </a:rPr>
              <a:t> denotes zero or more occurrences of </a:t>
            </a: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200" dirty="0" smtClean="0">
                <a:sym typeface="Symbol" panose="05050102010706020507" pitchFamily="18" charset="2"/>
              </a:rPr>
              <a:t>; </a:t>
            </a:r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2</a:t>
            </a:r>
            <a:r>
              <a:rPr lang="en-GB" sz="2200" dirty="0" smtClean="0">
                <a:sym typeface="Symbol" panose="05050102010706020507" pitchFamily="18" charset="2"/>
              </a:rPr>
              <a:t> denotes concatenation; </a:t>
            </a:r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200" i="1" dirty="0" smtClean="0">
                <a:sym typeface="Symbol" panose="05050102010706020507" pitchFamily="18" charset="2"/>
              </a:rPr>
              <a:t> | 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2</a:t>
            </a:r>
            <a:r>
              <a:rPr lang="en-GB" sz="2200" dirty="0" smtClean="0">
                <a:sym typeface="Symbol" panose="05050102010706020507" pitchFamily="18" charset="2"/>
              </a:rPr>
              <a:t> denotes either </a:t>
            </a: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1</a:t>
            </a:r>
            <a:r>
              <a:rPr lang="en-GB" sz="2200" dirty="0" smtClean="0">
                <a:sym typeface="Symbol" panose="05050102010706020507" pitchFamily="18" charset="2"/>
              </a:rPr>
              <a:t> or </a:t>
            </a:r>
            <a:r>
              <a:rPr lang="en-GB" sz="2200" i="1" dirty="0" smtClean="0">
                <a:sym typeface="Symbol" panose="05050102010706020507" pitchFamily="18" charset="2"/>
              </a:rPr>
              <a:t>r</a:t>
            </a:r>
            <a:r>
              <a:rPr lang="en-GB" sz="2200" i="1" baseline="-25000" dirty="0" smtClean="0">
                <a:sym typeface="Symbol" panose="05050102010706020507" pitchFamily="18" charset="2"/>
              </a:rPr>
              <a:t>2</a:t>
            </a:r>
            <a:r>
              <a:rPr lang="en-GB" sz="2200" dirty="0" smtClean="0">
                <a:sym typeface="Symbol" panose="05050102010706020507" pitchFamily="18" charset="2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67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>
                <a:sym typeface="Symbol" panose="05050102010706020507" pitchFamily="18" charset="2"/>
              </a:rPr>
              <a:t>Shorthands</a:t>
            </a:r>
            <a:r>
              <a:rPr lang="en-GB" dirty="0" smtClean="0">
                <a:sym typeface="Symbol" panose="05050102010706020507" pitchFamily="18" charset="2"/>
              </a:rPr>
              <a:t>: </a:t>
            </a:r>
          </a:p>
          <a:p>
            <a:pPr lvl="1"/>
            <a:r>
              <a:rPr lang="en-GB" i="1" dirty="0" smtClean="0">
                <a:sym typeface="Symbol" panose="05050102010706020507" pitchFamily="18" charset="2"/>
              </a:rPr>
              <a:t>[a-d]</a:t>
            </a:r>
            <a:r>
              <a:rPr lang="en-GB" dirty="0" smtClean="0">
                <a:sym typeface="Symbol" panose="05050102010706020507" pitchFamily="18" charset="2"/>
              </a:rPr>
              <a:t>    for       </a:t>
            </a:r>
            <a:r>
              <a:rPr lang="en-GB" i="1" dirty="0" smtClean="0">
                <a:sym typeface="Symbol" panose="05050102010706020507" pitchFamily="18" charset="2"/>
              </a:rPr>
              <a:t>a | b | c | d</a:t>
            </a:r>
            <a:r>
              <a:rPr lang="en-GB" dirty="0" smtClean="0">
                <a:sym typeface="Symbol" panose="05050102010706020507" pitchFamily="18" charset="2"/>
              </a:rPr>
              <a:t>;  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r</a:t>
            </a:r>
            <a:r>
              <a:rPr lang="en-GB" i="1" baseline="30000" dirty="0" smtClean="0">
                <a:sym typeface="Symbol" panose="05050102010706020507" pitchFamily="18" charset="2"/>
              </a:rPr>
              <a:t>+           </a:t>
            </a:r>
            <a:r>
              <a:rPr lang="en-GB" dirty="0" smtClean="0">
                <a:sym typeface="Symbol" panose="05050102010706020507" pitchFamily="18" charset="2"/>
              </a:rPr>
              <a:t> for       </a:t>
            </a:r>
            <a:r>
              <a:rPr lang="en-GB" i="1" dirty="0" err="1" smtClean="0">
                <a:sym typeface="Symbol" panose="05050102010706020507" pitchFamily="18" charset="2"/>
              </a:rPr>
              <a:t>rr</a:t>
            </a:r>
            <a:r>
              <a:rPr lang="en-GB" i="1" dirty="0" smtClean="0">
                <a:sym typeface="Symbol" panose="05050102010706020507" pitchFamily="18" charset="2"/>
              </a:rPr>
              <a:t>*</a:t>
            </a:r>
            <a:r>
              <a:rPr lang="en-GB" dirty="0" smtClean="0">
                <a:sym typeface="Symbol" panose="05050102010706020507" pitchFamily="18" charset="2"/>
              </a:rPr>
              <a:t>;  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r?    </a:t>
            </a:r>
            <a:r>
              <a:rPr lang="en-GB" dirty="0" smtClean="0">
                <a:sym typeface="Symbol" panose="05050102010706020507" pitchFamily="18" charset="2"/>
              </a:rPr>
              <a:t>    for       </a:t>
            </a:r>
            <a:r>
              <a:rPr lang="en-GB" i="1" dirty="0" smtClean="0">
                <a:sym typeface="Symbol" panose="05050102010706020507" pitchFamily="18" charset="2"/>
              </a:rPr>
              <a:t>r | </a:t>
            </a:r>
            <a:endParaRPr lang="en-GB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62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9749" y="506452"/>
            <a:ext cx="552155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59" dirty="0"/>
              <a:t>Operator</a:t>
            </a:r>
            <a:r>
              <a:rPr sz="3993" spc="336" dirty="0"/>
              <a:t> </a:t>
            </a:r>
            <a:r>
              <a:rPr sz="3993" spc="390" dirty="0"/>
              <a:t>Precedence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525818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35049" y="1568695"/>
            <a:ext cx="7715538" cy="4070458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34580" marR="27664">
              <a:lnSpc>
                <a:spcPts val="3384"/>
              </a:lnSpc>
              <a:spcBef>
                <a:spcPts val="286"/>
              </a:spcBef>
            </a:pP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operator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precedence 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904">
              <a:latin typeface="Cambria"/>
              <a:cs typeface="Cambria"/>
            </a:endParaRPr>
          </a:p>
          <a:p>
            <a:pPr marL="194222" algn="ctr">
              <a:spcBef>
                <a:spcPts val="1094"/>
              </a:spcBef>
            </a:pPr>
            <a:r>
              <a:rPr sz="2904" spc="136" dirty="0">
                <a:solidFill>
                  <a:srgbClr val="3B3B3B"/>
                </a:solidFill>
                <a:latin typeface="Cambria"/>
                <a:cs typeface="Cambria"/>
              </a:rPr>
              <a:t>(R)</a:t>
            </a:r>
            <a:endParaRPr sz="2904">
              <a:latin typeface="Cambria"/>
              <a:cs typeface="Cambria"/>
            </a:endParaRPr>
          </a:p>
          <a:p>
            <a:pPr marL="3598580" marR="3396288" indent="-1729" algn="ctr">
              <a:lnSpc>
                <a:spcPts val="4674"/>
              </a:lnSpc>
              <a:spcBef>
                <a:spcPts val="345"/>
              </a:spcBef>
            </a:pPr>
            <a:r>
              <a:rPr sz="2904" spc="290" dirty="0">
                <a:solidFill>
                  <a:srgbClr val="3B3B3B"/>
                </a:solidFill>
                <a:latin typeface="Cambria"/>
                <a:cs typeface="Cambria"/>
              </a:rPr>
              <a:t>R*  </a:t>
            </a:r>
            <a:r>
              <a:rPr sz="2904" spc="381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519" spc="-462" baseline="-31531" dirty="0">
                <a:solidFill>
                  <a:srgbClr val="3B3B3B"/>
                </a:solidFill>
                <a:latin typeface="Cambria"/>
                <a:cs typeface="Cambria"/>
              </a:rPr>
              <a:t>1</a:t>
            </a:r>
            <a:r>
              <a:rPr sz="2904" spc="381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519" spc="-469" baseline="-31531" dirty="0">
                <a:solidFill>
                  <a:srgbClr val="3B3B3B"/>
                </a:solidFill>
                <a:latin typeface="Cambria"/>
                <a:cs typeface="Cambria"/>
              </a:rPr>
              <a:t>2</a:t>
            </a:r>
            <a:endParaRPr sz="2519" baseline="-31531">
              <a:latin typeface="Cambria"/>
              <a:cs typeface="Cambria"/>
            </a:endParaRPr>
          </a:p>
          <a:p>
            <a:pPr marL="77228" algn="ctr">
              <a:spcBef>
                <a:spcPts val="1498"/>
              </a:spcBef>
              <a:tabLst>
                <a:tab pos="550968" algn="l"/>
              </a:tabLst>
            </a:pPr>
            <a:r>
              <a:rPr sz="2904" spc="36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519" spc="54" baseline="-31531" dirty="0">
                <a:solidFill>
                  <a:srgbClr val="3B3B3B"/>
                </a:solidFill>
                <a:latin typeface="Cambria"/>
                <a:cs typeface="Cambria"/>
              </a:rPr>
              <a:t>1	</a:t>
            </a:r>
            <a:r>
              <a:rPr sz="2904" spc="59" dirty="0">
                <a:solidFill>
                  <a:srgbClr val="3B3B3B"/>
                </a:solidFill>
                <a:latin typeface="Cambria"/>
                <a:cs typeface="Cambria"/>
              </a:rPr>
              <a:t>|</a:t>
            </a: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41" dirty="0">
                <a:solidFill>
                  <a:srgbClr val="3B3B3B"/>
                </a:solidFill>
                <a:latin typeface="Cambria"/>
                <a:cs typeface="Cambria"/>
              </a:rPr>
              <a:t>R</a:t>
            </a:r>
            <a:r>
              <a:rPr sz="2519" spc="61" baseline="-31531" dirty="0">
                <a:solidFill>
                  <a:srgbClr val="3B3B3B"/>
                </a:solidFill>
                <a:latin typeface="Cambria"/>
                <a:cs typeface="Cambria"/>
              </a:rPr>
              <a:t>2</a:t>
            </a:r>
            <a:endParaRPr sz="2519" baseline="-31531">
              <a:latin typeface="Cambria"/>
              <a:cs typeface="Cambria"/>
            </a:endParaRPr>
          </a:p>
          <a:p>
            <a:pPr marL="34580">
              <a:spcBef>
                <a:spcPts val="1861"/>
              </a:spcBef>
            </a:pPr>
            <a:r>
              <a:rPr sz="2904" spc="377" dirty="0">
                <a:solidFill>
                  <a:srgbClr val="3B3B3B"/>
                </a:solidFill>
                <a:latin typeface="Cambria"/>
                <a:cs typeface="Cambria"/>
              </a:rPr>
              <a:t>So </a:t>
            </a:r>
            <a:r>
              <a:rPr sz="2904" b="1" spc="-5" dirty="0">
                <a:solidFill>
                  <a:srgbClr val="0000FF"/>
                </a:solidFill>
                <a:latin typeface="Lucida Sans Typewriter"/>
                <a:cs typeface="Lucida Sans Typewriter"/>
              </a:rPr>
              <a:t>ab*c|d</a:t>
            </a:r>
            <a:r>
              <a:rPr sz="2904" b="1" spc="-762" dirty="0">
                <a:solidFill>
                  <a:srgbClr val="0000FF"/>
                </a:solidFill>
                <a:latin typeface="Lucida Sans Typewriter"/>
                <a:cs typeface="Lucida Sans Typewriter"/>
              </a:rPr>
              <a:t>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904" spc="254" dirty="0">
                <a:solidFill>
                  <a:srgbClr val="3B3B3B"/>
                </a:solidFill>
                <a:latin typeface="Cambria"/>
                <a:cs typeface="Cambria"/>
              </a:rPr>
              <a:t>parsed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904" b="1" spc="-5" dirty="0">
                <a:solidFill>
                  <a:srgbClr val="0000FF"/>
                </a:solidFill>
                <a:latin typeface="Lucida Sans Typewriter"/>
                <a:cs typeface="Lucida Sans Typewriter"/>
              </a:rPr>
              <a:t>((a(b*))c)|d</a:t>
            </a:r>
            <a:endParaRPr sz="2904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0890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7727064" cy="1445912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  <a:spcBef>
                <a:spcPts val="1352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r>
              <a:rPr sz="2360" spc="3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containing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00</a:t>
            </a:r>
            <a:r>
              <a:rPr sz="2360" b="1" spc="-7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substring: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2776" y="3140849"/>
            <a:ext cx="2975449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dirty="0">
                <a:solidFill>
                  <a:srgbClr val="3B3B3B"/>
                </a:solidFill>
                <a:latin typeface="Arial"/>
                <a:cs typeface="Arial"/>
              </a:rPr>
              <a:t>(0 | </a:t>
            </a:r>
            <a:r>
              <a:rPr sz="3267" b="1" spc="-5" dirty="0">
                <a:solidFill>
                  <a:srgbClr val="3B3B3B"/>
                </a:solidFill>
                <a:latin typeface="Arial"/>
                <a:cs typeface="Arial"/>
              </a:rPr>
              <a:t>1)*00(0 </a:t>
            </a:r>
            <a:r>
              <a:rPr sz="3267" b="1" dirty="0">
                <a:solidFill>
                  <a:srgbClr val="3B3B3B"/>
                </a:solidFill>
                <a:latin typeface="Arial"/>
                <a:cs typeface="Arial"/>
              </a:rPr>
              <a:t>|</a:t>
            </a:r>
            <a:r>
              <a:rPr sz="3267" b="1" spc="-86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Arial"/>
                <a:cs typeface="Arial"/>
              </a:rPr>
              <a:t>1)*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02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7727064" cy="1445912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  <a:spcBef>
                <a:spcPts val="1352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r>
              <a:rPr sz="2360" spc="3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containing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00</a:t>
            </a:r>
            <a:r>
              <a:rPr sz="2360" b="1" spc="-7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substring: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2776" y="3140849"/>
            <a:ext cx="2976026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dirty="0">
                <a:solidFill>
                  <a:srgbClr val="007F7F"/>
                </a:solidFill>
                <a:latin typeface="Arial"/>
                <a:cs typeface="Arial"/>
              </a:rPr>
              <a:t>(0 | </a:t>
            </a: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1)*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1)*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6939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7727064" cy="1445912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  <a:spcBef>
                <a:spcPts val="1352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r>
              <a:rPr sz="2360" spc="3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containing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00</a:t>
            </a:r>
            <a:r>
              <a:rPr sz="2360" b="1" spc="-7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substring: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2938" y="3140849"/>
            <a:ext cx="3125865" cy="237145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61371">
              <a:spcBef>
                <a:spcPts val="91"/>
              </a:spcBef>
            </a:pPr>
            <a:r>
              <a:rPr sz="3267" b="1" dirty="0">
                <a:solidFill>
                  <a:srgbClr val="007F7F"/>
                </a:solidFill>
                <a:latin typeface="Arial"/>
                <a:cs typeface="Arial"/>
              </a:rPr>
              <a:t>(0 | </a:t>
            </a: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1)*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1)*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238599" algn="ctr">
              <a:lnSpc>
                <a:spcPts val="2941"/>
              </a:lnSpc>
            </a:pPr>
            <a:r>
              <a:rPr sz="2541" b="1" spc="-45" dirty="0">
                <a:solidFill>
                  <a:srgbClr val="3B3B3B"/>
                </a:solidFill>
                <a:latin typeface="Arial"/>
                <a:cs typeface="Arial"/>
              </a:rPr>
              <a:t>11011100101</a:t>
            </a:r>
            <a:endParaRPr sz="2541">
              <a:latin typeface="Arial"/>
              <a:cs typeface="Arial"/>
            </a:endParaRPr>
          </a:p>
          <a:p>
            <a:pPr marR="236294" algn="ctr">
              <a:lnSpc>
                <a:spcPts val="2832"/>
              </a:lnSpc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0000</a:t>
            </a:r>
            <a:endParaRPr sz="2541">
              <a:latin typeface="Arial"/>
              <a:cs typeface="Arial"/>
            </a:endParaRPr>
          </a:p>
          <a:p>
            <a:pPr marR="237446" algn="ctr">
              <a:lnSpc>
                <a:spcPts val="2941"/>
              </a:lnSpc>
            </a:pPr>
            <a:r>
              <a:rPr sz="2541" b="1" spc="-95" dirty="0">
                <a:solidFill>
                  <a:srgbClr val="3B3B3B"/>
                </a:solidFill>
                <a:latin typeface="Arial"/>
                <a:cs typeface="Arial"/>
              </a:rPr>
              <a:t>11111011110011111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5346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7727064" cy="1445912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  <a:spcBef>
                <a:spcPts val="1352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</a:t>
            </a:r>
            <a:r>
              <a:rPr sz="2360" spc="3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containing</a:t>
            </a:r>
            <a:endParaRPr sz="2360">
              <a:latin typeface="Cambria"/>
              <a:cs typeface="Cambria"/>
            </a:endParaRPr>
          </a:p>
          <a:p>
            <a:pPr marL="11527">
              <a:lnSpc>
                <a:spcPts val="2786"/>
              </a:lnSpc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00</a:t>
            </a:r>
            <a:r>
              <a:rPr sz="2360" b="1" spc="-7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as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substring: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2938" y="3140849"/>
            <a:ext cx="3125865" cy="237145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61371">
              <a:spcBef>
                <a:spcPts val="91"/>
              </a:spcBef>
            </a:pPr>
            <a:r>
              <a:rPr sz="3267" b="1" dirty="0">
                <a:solidFill>
                  <a:srgbClr val="007F7F"/>
                </a:solidFill>
                <a:latin typeface="Arial"/>
                <a:cs typeface="Arial"/>
              </a:rPr>
              <a:t>(0 | </a:t>
            </a: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1)*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1)*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236870" algn="ctr">
              <a:lnSpc>
                <a:spcPts val="2941"/>
              </a:lnSpc>
            </a:pPr>
            <a:r>
              <a:rPr sz="2541" b="1" spc="-41" dirty="0">
                <a:solidFill>
                  <a:srgbClr val="007F7F"/>
                </a:solidFill>
                <a:latin typeface="Arial"/>
                <a:cs typeface="Arial"/>
              </a:rPr>
              <a:t>110111</a:t>
            </a:r>
            <a:r>
              <a:rPr sz="2541" b="1" spc="-41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2541" b="1" spc="-41" dirty="0">
                <a:solidFill>
                  <a:srgbClr val="7F007F"/>
                </a:solidFill>
                <a:latin typeface="Arial"/>
                <a:cs typeface="Arial"/>
              </a:rPr>
              <a:t>101</a:t>
            </a:r>
            <a:endParaRPr sz="2541">
              <a:latin typeface="Arial"/>
              <a:cs typeface="Arial"/>
            </a:endParaRPr>
          </a:p>
          <a:p>
            <a:pPr marR="237446" algn="ctr">
              <a:lnSpc>
                <a:spcPts val="2832"/>
              </a:lnSpc>
            </a:pP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00</a:t>
            </a:r>
            <a:endParaRPr sz="2541">
              <a:latin typeface="Arial"/>
              <a:cs typeface="Arial"/>
            </a:endParaRPr>
          </a:p>
          <a:p>
            <a:pPr marR="236294" algn="ctr">
              <a:lnSpc>
                <a:spcPts val="2941"/>
              </a:lnSpc>
            </a:pPr>
            <a:r>
              <a:rPr sz="2541" b="1" spc="-95" dirty="0">
                <a:solidFill>
                  <a:srgbClr val="007F7F"/>
                </a:solidFill>
                <a:latin typeface="Arial"/>
                <a:cs typeface="Arial"/>
              </a:rPr>
              <a:t>1111101111</a:t>
            </a:r>
            <a:r>
              <a:rPr sz="2541" b="1" spc="-95" dirty="0">
                <a:solidFill>
                  <a:srgbClr val="7F7F00"/>
                </a:solidFill>
                <a:latin typeface="Arial"/>
                <a:cs typeface="Arial"/>
              </a:rPr>
              <a:t>00</a:t>
            </a:r>
            <a:r>
              <a:rPr sz="2541" b="1" spc="-95" dirty="0">
                <a:solidFill>
                  <a:srgbClr val="7F007F"/>
                </a:solidFill>
                <a:latin typeface="Arial"/>
                <a:cs typeface="Arial"/>
              </a:rPr>
              <a:t>11111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5943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058136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1104" y="3140849"/>
            <a:ext cx="3439950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3B3B3B"/>
                </a:solidFill>
                <a:latin typeface="Arial"/>
                <a:cs typeface="Arial"/>
              </a:rPr>
              <a:t>(0|1)(0|1)(0|1)(0|1)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941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1104" y="3140849"/>
            <a:ext cx="3441102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7F"/>
                </a:solidFill>
                <a:latin typeface="Arial"/>
                <a:cs typeface="Arial"/>
              </a:rPr>
              <a:t>(0|1)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87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4992" y="3370303"/>
            <a:ext cx="6822015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980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1104" y="3140849"/>
            <a:ext cx="3441102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7F"/>
                </a:solidFill>
                <a:latin typeface="Arial"/>
                <a:cs typeface="Arial"/>
              </a:rPr>
              <a:t>(0|1)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387867" algn="ctr">
              <a:lnSpc>
                <a:spcPts val="2941"/>
              </a:lnSpc>
            </a:pPr>
            <a:r>
              <a:rPr sz="2541" b="1" spc="-5" dirty="0">
                <a:latin typeface="Arial"/>
                <a:cs typeface="Arial"/>
              </a:rPr>
              <a:t>0000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832"/>
              </a:lnSpc>
            </a:pPr>
            <a:r>
              <a:rPr sz="2541" b="1" spc="-5" dirty="0">
                <a:latin typeface="Arial"/>
                <a:cs typeface="Arial"/>
              </a:rPr>
              <a:t>1010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832"/>
              </a:lnSpc>
            </a:pPr>
            <a:r>
              <a:rPr sz="2541" b="1" spc="-109" dirty="0">
                <a:latin typeface="Arial"/>
                <a:cs typeface="Arial"/>
              </a:rPr>
              <a:t>1111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941"/>
              </a:lnSpc>
            </a:pPr>
            <a:r>
              <a:rPr sz="2541" b="1" spc="-5" dirty="0">
                <a:latin typeface="Arial"/>
                <a:cs typeface="Arial"/>
              </a:rPr>
              <a:t>1000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3621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1104" y="3140849"/>
            <a:ext cx="3441102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(0|1)</a:t>
            </a:r>
            <a:r>
              <a:rPr sz="3267" b="1" spc="-5" dirty="0">
                <a:solidFill>
                  <a:srgbClr val="7F7F7F"/>
                </a:solidFill>
                <a:latin typeface="Arial"/>
                <a:cs typeface="Arial"/>
              </a:rPr>
              <a:t>(0|1)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387867" algn="ctr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1</a:t>
            </a:r>
            <a:endParaRPr sz="2541">
              <a:latin typeface="Arial"/>
              <a:cs typeface="Arial"/>
            </a:endParaRPr>
          </a:p>
          <a:p>
            <a:pPr marR="387867" algn="ctr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57496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6175" y="3140849"/>
            <a:ext cx="1432112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(0|1){4}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L="159066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L="159066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L="159066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1</a:t>
            </a:r>
            <a:endParaRPr sz="2541">
              <a:latin typeface="Arial"/>
              <a:cs typeface="Arial"/>
            </a:endParaRPr>
          </a:p>
          <a:p>
            <a:pPr marL="159066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0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937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400414"/>
            <a:ext cx="7474067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length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exactly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four: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6175" y="3140849"/>
            <a:ext cx="1430959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9" dirty="0">
                <a:solidFill>
                  <a:srgbClr val="007F7F"/>
                </a:solidFill>
                <a:latin typeface="Arial"/>
                <a:cs typeface="Arial"/>
              </a:rPr>
              <a:t>(</a:t>
            </a:r>
            <a:r>
              <a:rPr sz="3267" b="1" dirty="0">
                <a:solidFill>
                  <a:srgbClr val="007F7F"/>
                </a:solidFill>
                <a:latin typeface="Arial"/>
                <a:cs typeface="Arial"/>
              </a:rPr>
              <a:t>0|</a:t>
            </a: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1)</a:t>
            </a:r>
            <a:r>
              <a:rPr sz="3267" b="1" spc="5" dirty="0">
                <a:solidFill>
                  <a:srgbClr val="007F7F"/>
                </a:solidFill>
                <a:latin typeface="Arial"/>
                <a:cs typeface="Arial"/>
              </a:rPr>
              <a:t>{</a:t>
            </a: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4}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L="159066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0000</a:t>
            </a:r>
            <a:endParaRPr sz="2541">
              <a:latin typeface="Arial"/>
              <a:cs typeface="Arial"/>
            </a:endParaRPr>
          </a:p>
          <a:p>
            <a:pPr marL="159066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1010</a:t>
            </a:r>
            <a:endParaRPr sz="2541">
              <a:latin typeface="Arial"/>
              <a:cs typeface="Arial"/>
            </a:endParaRPr>
          </a:p>
          <a:p>
            <a:pPr marL="185577">
              <a:lnSpc>
                <a:spcPts val="2832"/>
              </a:lnSpc>
            </a:pPr>
            <a:r>
              <a:rPr sz="2541" b="1" spc="-109" dirty="0">
                <a:solidFill>
                  <a:srgbClr val="007F7F"/>
                </a:solidFill>
                <a:latin typeface="Arial"/>
                <a:cs typeface="Arial"/>
              </a:rPr>
              <a:t>1111</a:t>
            </a:r>
            <a:endParaRPr sz="2541">
              <a:latin typeface="Arial"/>
              <a:cs typeface="Arial"/>
            </a:endParaRPr>
          </a:p>
          <a:p>
            <a:pPr marL="159066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1000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78403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590729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942" y="3140849"/>
            <a:ext cx="1856847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3B3B3B"/>
                </a:solidFill>
                <a:latin typeface="Arial"/>
                <a:cs typeface="Arial"/>
              </a:rPr>
              <a:t>1*(0 </a:t>
            </a:r>
            <a:r>
              <a:rPr sz="3267" b="1" dirty="0">
                <a:solidFill>
                  <a:srgbClr val="3B3B3B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3B3B3B"/>
                </a:solidFill>
                <a:latin typeface="Arial"/>
                <a:cs typeface="Arial"/>
              </a:rPr>
              <a:t>ε)1*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2997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943" y="3140849"/>
            <a:ext cx="1858576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1*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ε)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1*</a:t>
            </a:r>
            <a:endParaRPr sz="32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26092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943" y="3140849"/>
            <a:ext cx="1858576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1*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ε)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1*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390173" algn="ctr">
              <a:lnSpc>
                <a:spcPts val="2941"/>
              </a:lnSpc>
            </a:pPr>
            <a:r>
              <a:rPr sz="2541" b="1" spc="-91" dirty="0">
                <a:solidFill>
                  <a:srgbClr val="3B3B3B"/>
                </a:solidFill>
                <a:latin typeface="Arial"/>
                <a:cs typeface="Arial"/>
              </a:rPr>
              <a:t>11110111</a:t>
            </a:r>
            <a:endParaRPr sz="2541">
              <a:latin typeface="Arial"/>
              <a:cs typeface="Arial"/>
            </a:endParaRPr>
          </a:p>
          <a:p>
            <a:pPr marR="387291" algn="ctr">
              <a:lnSpc>
                <a:spcPts val="2832"/>
              </a:lnSpc>
            </a:pPr>
            <a:r>
              <a:rPr sz="2541" b="1" spc="-118" dirty="0">
                <a:solidFill>
                  <a:srgbClr val="3B3B3B"/>
                </a:solidFill>
                <a:latin typeface="Arial"/>
                <a:cs typeface="Arial"/>
              </a:rPr>
              <a:t>111111</a:t>
            </a:r>
            <a:endParaRPr sz="2541">
              <a:latin typeface="Arial"/>
              <a:cs typeface="Arial"/>
            </a:endParaRPr>
          </a:p>
          <a:p>
            <a:pPr marR="389020" algn="ctr">
              <a:lnSpc>
                <a:spcPts val="2832"/>
              </a:lnSpc>
            </a:pPr>
            <a:r>
              <a:rPr sz="2541" b="1" spc="-73" dirty="0">
                <a:solidFill>
                  <a:srgbClr val="3B3B3B"/>
                </a:solidFill>
                <a:latin typeface="Arial"/>
                <a:cs typeface="Arial"/>
              </a:rPr>
              <a:t>0111</a:t>
            </a:r>
            <a:endParaRPr sz="2541">
              <a:latin typeface="Arial"/>
              <a:cs typeface="Arial"/>
            </a:endParaRPr>
          </a:p>
          <a:p>
            <a:pPr marR="387291" algn="ctr">
              <a:lnSpc>
                <a:spcPts val="2941"/>
              </a:lnSpc>
            </a:pPr>
            <a:r>
              <a:rPr sz="2541" b="1" dirty="0">
                <a:solidFill>
                  <a:srgbClr val="3B3B3B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74943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943" y="3140849"/>
            <a:ext cx="1858576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b="1" spc="-5" dirty="0">
                <a:solidFill>
                  <a:srgbClr val="007F7F"/>
                </a:solidFill>
                <a:latin typeface="Arial"/>
                <a:cs typeface="Arial"/>
              </a:rPr>
              <a:t>1*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(0 </a:t>
            </a:r>
            <a:r>
              <a:rPr sz="3267" b="1" dirty="0">
                <a:solidFill>
                  <a:srgbClr val="7F007F"/>
                </a:solidFill>
                <a:latin typeface="Arial"/>
                <a:cs typeface="Arial"/>
              </a:rPr>
              <a:t>|</a:t>
            </a:r>
            <a:r>
              <a:rPr sz="3267" b="1" spc="-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ε)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1*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387291" algn="ctr">
              <a:lnSpc>
                <a:spcPts val="2941"/>
              </a:lnSpc>
            </a:pPr>
            <a:r>
              <a:rPr sz="2541" b="1" spc="-91" dirty="0">
                <a:solidFill>
                  <a:srgbClr val="007F7F"/>
                </a:solidFill>
                <a:latin typeface="Arial"/>
                <a:cs typeface="Arial"/>
              </a:rPr>
              <a:t>1111</a:t>
            </a:r>
            <a:r>
              <a:rPr sz="2541" b="1" spc="-91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91" dirty="0">
                <a:solidFill>
                  <a:srgbClr val="7F7F00"/>
                </a:solidFill>
                <a:latin typeface="Arial"/>
                <a:cs typeface="Arial"/>
              </a:rPr>
              <a:t>111</a:t>
            </a:r>
            <a:endParaRPr sz="2541">
              <a:latin typeface="Arial"/>
              <a:cs typeface="Arial"/>
            </a:endParaRPr>
          </a:p>
          <a:p>
            <a:pPr marR="387291" algn="ctr">
              <a:lnSpc>
                <a:spcPts val="2832"/>
              </a:lnSpc>
            </a:pPr>
            <a:r>
              <a:rPr sz="2541" b="1" spc="-118" dirty="0">
                <a:solidFill>
                  <a:srgbClr val="007F7F"/>
                </a:solidFill>
                <a:latin typeface="Arial"/>
                <a:cs typeface="Arial"/>
              </a:rPr>
              <a:t>111111</a:t>
            </a:r>
            <a:endParaRPr sz="2541">
              <a:latin typeface="Arial"/>
              <a:cs typeface="Arial"/>
            </a:endParaRPr>
          </a:p>
          <a:p>
            <a:pPr marR="388444" algn="ctr">
              <a:lnSpc>
                <a:spcPts val="2832"/>
              </a:lnSpc>
            </a:pPr>
            <a:r>
              <a:rPr sz="2541" b="1" spc="-73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73" dirty="0">
                <a:solidFill>
                  <a:srgbClr val="7F7F00"/>
                </a:solidFill>
                <a:latin typeface="Arial"/>
                <a:cs typeface="Arial"/>
              </a:rPr>
              <a:t>111</a:t>
            </a:r>
            <a:endParaRPr sz="2541">
              <a:latin typeface="Arial"/>
              <a:cs typeface="Arial"/>
            </a:endParaRPr>
          </a:p>
          <a:p>
            <a:pPr marR="387291" algn="ctr">
              <a:lnSpc>
                <a:spcPts val="2941"/>
              </a:lnSpc>
            </a:pP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69598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89" y="506452"/>
            <a:ext cx="7250461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81" dirty="0"/>
              <a:t>Simple </a:t>
            </a:r>
            <a:r>
              <a:rPr sz="3993" spc="390" dirty="0"/>
              <a:t>Regular</a:t>
            </a:r>
            <a:r>
              <a:rPr sz="3993" spc="354" dirty="0"/>
              <a:t> </a:t>
            </a:r>
            <a:r>
              <a:rPr sz="3993" spc="331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8280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204934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400414"/>
            <a:ext cx="6730061" cy="1433088"/>
          </a:xfrm>
          <a:prstGeom prst="rect">
            <a:avLst/>
          </a:prstGeom>
        </p:spPr>
        <p:txBody>
          <a:bodyPr vert="horz" wrap="square" lIns="0" tIns="183264" rIns="0" bIns="0" rtlCol="0">
            <a:spAutoFit/>
          </a:bodyPr>
          <a:lstStyle/>
          <a:p>
            <a:pPr marL="11527">
              <a:spcBef>
                <a:spcPts val="1443"/>
              </a:spcBef>
            </a:pPr>
            <a:r>
              <a:rPr sz="2360" spc="236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only </a:t>
            </a:r>
            <a:r>
              <a:rPr sz="2360" spc="213" dirty="0">
                <a:solidFill>
                  <a:srgbClr val="3B3B3B"/>
                </a:solidFill>
                <a:latin typeface="Cambria"/>
                <a:cs typeface="Cambria"/>
              </a:rPr>
              <a:t>characters are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0 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and</a:t>
            </a:r>
            <a:r>
              <a:rPr sz="2360" spc="-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b="1" spc="123" dirty="0">
                <a:solidFill>
                  <a:srgbClr val="3B3B3B"/>
                </a:solidFill>
                <a:latin typeface="Courier New"/>
                <a:cs typeface="Courier New"/>
              </a:rPr>
              <a:t>1</a:t>
            </a:r>
            <a:r>
              <a:rPr sz="2360" spc="123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360">
              <a:latin typeface="Cambria"/>
              <a:cs typeface="Cambria"/>
            </a:endParaRPr>
          </a:p>
          <a:p>
            <a:pPr marL="11527" marR="4611">
              <a:lnSpc>
                <a:spcPts val="2741"/>
              </a:lnSpc>
              <a:spcBef>
                <a:spcPts val="1520"/>
              </a:spcBef>
            </a:pPr>
            <a:r>
              <a:rPr sz="2360" spc="268" dirty="0">
                <a:solidFill>
                  <a:srgbClr val="3B3B3B"/>
                </a:solidFill>
                <a:latin typeface="Cambria"/>
                <a:cs typeface="Cambria"/>
              </a:rPr>
              <a:t>Here </a:t>
            </a:r>
            <a:r>
              <a:rPr sz="2360" spc="141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360" spc="254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360" spc="154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strings that 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contain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at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most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</a:t>
            </a:r>
            <a:r>
              <a:rPr sz="2360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77" dirty="0">
                <a:solidFill>
                  <a:srgbClr val="3B3B3B"/>
                </a:solidFill>
                <a:latin typeface="Cambria"/>
                <a:cs typeface="Cambria"/>
              </a:rPr>
              <a:t>zero:</a:t>
            </a:r>
            <a:endParaRPr sz="236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9047" y="3140849"/>
            <a:ext cx="1528931" cy="273052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247820">
              <a:spcBef>
                <a:spcPts val="91"/>
              </a:spcBef>
            </a:pPr>
            <a:r>
              <a:rPr sz="3267" b="1" dirty="0">
                <a:solidFill>
                  <a:srgbClr val="007F7F"/>
                </a:solidFill>
                <a:latin typeface="Arial"/>
                <a:cs typeface="Arial"/>
              </a:rPr>
              <a:t>1*</a:t>
            </a:r>
            <a:r>
              <a:rPr sz="3267" b="1" spc="-5" dirty="0">
                <a:solidFill>
                  <a:srgbClr val="7F007F"/>
                </a:solidFill>
                <a:latin typeface="Arial"/>
                <a:cs typeface="Arial"/>
              </a:rPr>
              <a:t>0?</a:t>
            </a:r>
            <a:r>
              <a:rPr sz="3267" b="1" spc="-5" dirty="0">
                <a:solidFill>
                  <a:srgbClr val="7F7F00"/>
                </a:solidFill>
                <a:latin typeface="Arial"/>
                <a:cs typeface="Arial"/>
              </a:rPr>
              <a:t>1*</a:t>
            </a:r>
            <a:endParaRPr sz="3267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4901">
              <a:latin typeface="Arial"/>
              <a:cs typeface="Arial"/>
            </a:endParaRPr>
          </a:p>
          <a:p>
            <a:pPr marR="149845" algn="ctr">
              <a:lnSpc>
                <a:spcPts val="2941"/>
              </a:lnSpc>
            </a:pPr>
            <a:r>
              <a:rPr sz="2541" b="1" spc="-14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136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spc="-145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1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145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spc="-136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1</a:t>
            </a:r>
            <a:endParaRPr sz="2541">
              <a:latin typeface="Arial"/>
              <a:cs typeface="Arial"/>
            </a:endParaRPr>
          </a:p>
          <a:p>
            <a:pPr marR="149845" algn="ctr">
              <a:lnSpc>
                <a:spcPts val="2832"/>
              </a:lnSpc>
            </a:pPr>
            <a:r>
              <a:rPr sz="2541" b="1" spc="-118" dirty="0">
                <a:solidFill>
                  <a:srgbClr val="007F7F"/>
                </a:solidFill>
                <a:latin typeface="Arial"/>
                <a:cs typeface="Arial"/>
              </a:rPr>
              <a:t>111111</a:t>
            </a:r>
            <a:endParaRPr sz="2541">
              <a:latin typeface="Arial"/>
              <a:cs typeface="Arial"/>
            </a:endParaRPr>
          </a:p>
          <a:p>
            <a:pPr marR="150997" algn="ctr">
              <a:lnSpc>
                <a:spcPts val="2832"/>
              </a:lnSpc>
            </a:pPr>
            <a:r>
              <a:rPr sz="2541" b="1" spc="-73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r>
              <a:rPr sz="2541" b="1" spc="-73" dirty="0">
                <a:solidFill>
                  <a:srgbClr val="7F7F00"/>
                </a:solidFill>
                <a:latin typeface="Arial"/>
                <a:cs typeface="Arial"/>
              </a:rPr>
              <a:t>111</a:t>
            </a:r>
            <a:endParaRPr sz="2541">
              <a:latin typeface="Arial"/>
              <a:cs typeface="Arial"/>
            </a:endParaRPr>
          </a:p>
          <a:p>
            <a:pPr marR="149845" algn="ctr">
              <a:lnSpc>
                <a:spcPts val="2941"/>
              </a:lnSpc>
            </a:pP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053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4062" y="503689"/>
            <a:ext cx="6391195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4" dirty="0"/>
              <a:t>Goals </a:t>
            </a:r>
            <a:r>
              <a:rPr sz="3993" spc="272" dirty="0"/>
              <a:t>of </a:t>
            </a:r>
            <a:r>
              <a:rPr sz="3993" spc="354" dirty="0"/>
              <a:t>Lexical</a:t>
            </a:r>
            <a:r>
              <a:rPr sz="3993" spc="431" dirty="0"/>
              <a:t> </a:t>
            </a:r>
            <a:r>
              <a:rPr sz="3993" spc="300" dirty="0"/>
              <a:t>Analysis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48050" y="1679345"/>
            <a:ext cx="131397" cy="175815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44" spc="218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95861" y="1572153"/>
            <a:ext cx="7506916" cy="775217"/>
          </a:xfrm>
          <a:prstGeom prst="rect">
            <a:avLst/>
          </a:prstGeom>
        </p:spPr>
        <p:txBody>
          <a:bodyPr vert="horz" wrap="square" lIns="0" tIns="31120" rIns="0" bIns="0" rtlCol="0">
            <a:spAutoFit/>
          </a:bodyPr>
          <a:lstStyle/>
          <a:p>
            <a:pPr marL="11527" marR="4611">
              <a:lnSpc>
                <a:spcPts val="2859"/>
              </a:lnSpc>
              <a:spcBef>
                <a:spcPts val="245"/>
              </a:spcBef>
            </a:pPr>
            <a:r>
              <a:rPr sz="2451" spc="218" dirty="0">
                <a:solidFill>
                  <a:srgbClr val="3B3B3B"/>
                </a:solidFill>
                <a:latin typeface="Cambria"/>
                <a:cs typeface="Cambria"/>
              </a:rPr>
              <a:t>Convert </a:t>
            </a:r>
            <a:r>
              <a:rPr sz="2451" spc="185" dirty="0">
                <a:solidFill>
                  <a:srgbClr val="3B3B3B"/>
                </a:solidFill>
                <a:latin typeface="Cambria"/>
                <a:cs typeface="Cambria"/>
              </a:rPr>
              <a:t>from physical </a:t>
            </a:r>
            <a:r>
              <a:rPr sz="2451" spc="177" dirty="0">
                <a:solidFill>
                  <a:srgbClr val="3B3B3B"/>
                </a:solidFill>
                <a:latin typeface="Cambria"/>
                <a:cs typeface="Cambria"/>
              </a:rPr>
              <a:t>description </a:t>
            </a:r>
            <a:r>
              <a:rPr sz="2451" spc="159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451" spc="259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451" spc="218" dirty="0">
                <a:solidFill>
                  <a:srgbClr val="3B3B3B"/>
                </a:solidFill>
                <a:latin typeface="Cambria"/>
                <a:cs typeface="Cambria"/>
              </a:rPr>
              <a:t>program  </a:t>
            </a:r>
            <a:r>
              <a:rPr sz="2451" spc="150" dirty="0">
                <a:solidFill>
                  <a:srgbClr val="3B3B3B"/>
                </a:solidFill>
                <a:latin typeface="Cambria"/>
                <a:cs typeface="Cambria"/>
              </a:rPr>
              <a:t>into </a:t>
            </a:r>
            <a:r>
              <a:rPr sz="2451" spc="227" dirty="0">
                <a:solidFill>
                  <a:srgbClr val="3B3B3B"/>
                </a:solidFill>
                <a:latin typeface="Cambria"/>
                <a:cs typeface="Cambria"/>
              </a:rPr>
              <a:t>sequence </a:t>
            </a:r>
            <a:r>
              <a:rPr sz="2451" spc="159" dirty="0">
                <a:solidFill>
                  <a:srgbClr val="3B3B3B"/>
                </a:solidFill>
                <a:latin typeface="Cambria"/>
                <a:cs typeface="Cambria"/>
              </a:rPr>
              <a:t>of of</a:t>
            </a:r>
            <a:r>
              <a:rPr sz="2451" spc="40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51" b="1" spc="254" dirty="0">
                <a:solidFill>
                  <a:srgbClr val="0000FF"/>
                </a:solidFill>
                <a:latin typeface="Trebuchet MS"/>
                <a:cs typeface="Trebuchet MS"/>
              </a:rPr>
              <a:t>tokens</a:t>
            </a:r>
            <a:r>
              <a:rPr sz="2451" spc="254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451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77696" y="2529968"/>
            <a:ext cx="117565" cy="154849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908" spc="191" dirty="0">
                <a:solidFill>
                  <a:srgbClr val="3B3B3B"/>
                </a:solidFill>
                <a:cs typeface="Calibri"/>
              </a:rPr>
              <a:t>●</a:t>
            </a:r>
            <a:endParaRPr sz="908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8050" y="3282619"/>
            <a:ext cx="131397" cy="175815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44" spc="218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95861" y="2436606"/>
            <a:ext cx="7735132" cy="1138966"/>
          </a:xfrm>
          <a:prstGeom prst="rect">
            <a:avLst/>
          </a:prstGeom>
        </p:spPr>
        <p:txBody>
          <a:bodyPr vert="horz" wrap="square" lIns="0" tIns="30544" rIns="0" bIns="0" rtlCol="0">
            <a:spAutoFit/>
          </a:bodyPr>
          <a:lstStyle/>
          <a:p>
            <a:pPr marL="340032" marR="4611">
              <a:lnSpc>
                <a:spcPts val="2478"/>
              </a:lnSpc>
              <a:spcBef>
                <a:spcPts val="241"/>
              </a:spcBef>
            </a:pPr>
            <a:r>
              <a:rPr sz="2133" spc="250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2133" spc="168" dirty="0">
                <a:solidFill>
                  <a:srgbClr val="3B3B3B"/>
                </a:solidFill>
                <a:latin typeface="Cambria"/>
                <a:cs typeface="Cambria"/>
              </a:rPr>
              <a:t>token </a:t>
            </a:r>
            <a:r>
              <a:rPr sz="2133" spc="172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133" spc="177" dirty="0">
                <a:solidFill>
                  <a:srgbClr val="3B3B3B"/>
                </a:solidFill>
                <a:latin typeface="Cambria"/>
                <a:cs typeface="Cambria"/>
              </a:rPr>
              <a:t>logical </a:t>
            </a:r>
            <a:r>
              <a:rPr sz="2133" spc="191" dirty="0">
                <a:solidFill>
                  <a:srgbClr val="3B3B3B"/>
                </a:solidFill>
                <a:latin typeface="Cambria"/>
                <a:cs typeface="Cambria"/>
              </a:rPr>
              <a:t>piece </a:t>
            </a:r>
            <a:r>
              <a:rPr sz="2133" spc="14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33" spc="185" dirty="0">
                <a:solidFill>
                  <a:srgbClr val="3B3B3B"/>
                </a:solidFill>
                <a:latin typeface="Cambria"/>
                <a:cs typeface="Cambria"/>
              </a:rPr>
              <a:t>source  </a:t>
            </a:r>
            <a:r>
              <a:rPr sz="2133" spc="141" dirty="0">
                <a:solidFill>
                  <a:srgbClr val="3B3B3B"/>
                </a:solidFill>
                <a:latin typeface="Cambria"/>
                <a:cs typeface="Cambria"/>
              </a:rPr>
              <a:t>file </a:t>
            </a:r>
            <a:r>
              <a:rPr sz="2133" dirty="0">
                <a:solidFill>
                  <a:srgbClr val="3B3B3B"/>
                </a:solidFill>
                <a:latin typeface="Cambria"/>
                <a:cs typeface="Cambria"/>
              </a:rPr>
              <a:t>– </a:t>
            </a:r>
            <a:r>
              <a:rPr sz="2133" spc="227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33" spc="172" dirty="0">
                <a:solidFill>
                  <a:srgbClr val="3B3B3B"/>
                </a:solidFill>
                <a:latin typeface="Cambria"/>
                <a:cs typeface="Cambria"/>
              </a:rPr>
              <a:t>keyword,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33" spc="218" dirty="0">
                <a:solidFill>
                  <a:srgbClr val="3B3B3B"/>
                </a:solidFill>
                <a:latin typeface="Cambria"/>
                <a:cs typeface="Cambria"/>
              </a:rPr>
              <a:t>name </a:t>
            </a:r>
            <a:r>
              <a:rPr sz="2133" spc="14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133" spc="227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133" spc="172" dirty="0">
                <a:solidFill>
                  <a:srgbClr val="3B3B3B"/>
                </a:solidFill>
                <a:latin typeface="Cambria"/>
                <a:cs typeface="Cambria"/>
              </a:rPr>
              <a:t>variable,</a:t>
            </a:r>
            <a:r>
              <a:rPr sz="2133" spc="4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33" spc="208" dirty="0">
                <a:solidFill>
                  <a:srgbClr val="3B3B3B"/>
                </a:solidFill>
                <a:latin typeface="Cambria"/>
                <a:cs typeface="Cambria"/>
              </a:rPr>
              <a:t>etc.</a:t>
            </a:r>
            <a:endParaRPr sz="2133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712"/>
              </a:spcBef>
            </a:pPr>
            <a:r>
              <a:rPr sz="2451" spc="281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2451" spc="191" dirty="0">
                <a:solidFill>
                  <a:srgbClr val="3B3B3B"/>
                </a:solidFill>
                <a:latin typeface="Cambria"/>
                <a:cs typeface="Cambria"/>
              </a:rPr>
              <a:t>token </a:t>
            </a:r>
            <a:r>
              <a:rPr sz="2451" spc="145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451" spc="204" dirty="0">
                <a:solidFill>
                  <a:srgbClr val="3B3B3B"/>
                </a:solidFill>
                <a:latin typeface="Cambria"/>
                <a:cs typeface="Cambria"/>
              </a:rPr>
              <a:t>associated </a:t>
            </a:r>
            <a:r>
              <a:rPr sz="2451" spc="163" dirty="0">
                <a:solidFill>
                  <a:srgbClr val="3B3B3B"/>
                </a:solidFill>
                <a:latin typeface="Cambria"/>
                <a:cs typeface="Cambria"/>
              </a:rPr>
              <a:t>with </a:t>
            </a:r>
            <a:r>
              <a:rPr sz="2451" spc="259" dirty="0">
                <a:solidFill>
                  <a:srgbClr val="3B3B3B"/>
                </a:solidFill>
                <a:latin typeface="Cambria"/>
                <a:cs typeface="Cambria"/>
              </a:rPr>
              <a:t>a</a:t>
            </a:r>
            <a:r>
              <a:rPr sz="2451" spc="40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51" b="1" spc="208" dirty="0">
                <a:solidFill>
                  <a:srgbClr val="0000FF"/>
                </a:solidFill>
                <a:latin typeface="Trebuchet MS"/>
                <a:cs typeface="Trebuchet MS"/>
              </a:rPr>
              <a:t>lexeme</a:t>
            </a:r>
            <a:r>
              <a:rPr sz="2451" spc="208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451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7696" y="3770171"/>
            <a:ext cx="117565" cy="154849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908" spc="191" dirty="0">
                <a:solidFill>
                  <a:srgbClr val="3B3B3B"/>
                </a:solidFill>
                <a:cs typeface="Calibri"/>
              </a:rPr>
              <a:t>●</a:t>
            </a:r>
            <a:endParaRPr sz="908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24354" y="3676810"/>
            <a:ext cx="6290342" cy="339870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33" spc="191" dirty="0">
                <a:solidFill>
                  <a:srgbClr val="3B3B3B"/>
                </a:solidFill>
                <a:latin typeface="Cambria"/>
                <a:cs typeface="Cambria"/>
              </a:rPr>
              <a:t>The actual </a:t>
            </a:r>
            <a:r>
              <a:rPr sz="2133" spc="163" dirty="0">
                <a:solidFill>
                  <a:srgbClr val="3B3B3B"/>
                </a:solidFill>
                <a:latin typeface="Cambria"/>
                <a:cs typeface="Cambria"/>
              </a:rPr>
              <a:t>text </a:t>
            </a:r>
            <a:r>
              <a:rPr sz="2133" spc="145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33" spc="168" dirty="0">
                <a:solidFill>
                  <a:srgbClr val="3B3B3B"/>
                </a:solidFill>
                <a:latin typeface="Cambria"/>
                <a:cs typeface="Cambria"/>
              </a:rPr>
              <a:t>token: </a:t>
            </a:r>
            <a:r>
              <a:rPr sz="2133" spc="222" dirty="0">
                <a:solidFill>
                  <a:srgbClr val="3B3B3B"/>
                </a:solidFill>
                <a:latin typeface="Cambria"/>
                <a:cs typeface="Cambria"/>
              </a:rPr>
              <a:t>“137,” </a:t>
            </a:r>
            <a:r>
              <a:rPr sz="2133" spc="200" dirty="0">
                <a:solidFill>
                  <a:srgbClr val="3B3B3B"/>
                </a:solidFill>
                <a:latin typeface="Cambria"/>
                <a:cs typeface="Cambria"/>
              </a:rPr>
              <a:t>“int,”</a:t>
            </a:r>
            <a:r>
              <a:rPr sz="2133" spc="31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33" spc="208" dirty="0">
                <a:solidFill>
                  <a:srgbClr val="3B3B3B"/>
                </a:solidFill>
                <a:latin typeface="Cambria"/>
                <a:cs typeface="Cambria"/>
              </a:rPr>
              <a:t>etc.</a:t>
            </a:r>
            <a:endParaRPr sz="2133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48050" y="4208161"/>
            <a:ext cx="131397" cy="175815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44" spc="218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95861" y="4102120"/>
            <a:ext cx="6680499" cy="387629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2451" spc="281" dirty="0">
                <a:solidFill>
                  <a:srgbClr val="3B3B3B"/>
                </a:solidFill>
                <a:latin typeface="Cambria"/>
                <a:cs typeface="Cambria"/>
              </a:rPr>
              <a:t>Each </a:t>
            </a:r>
            <a:r>
              <a:rPr sz="2451" spc="191" dirty="0">
                <a:solidFill>
                  <a:srgbClr val="3B3B3B"/>
                </a:solidFill>
                <a:latin typeface="Cambria"/>
                <a:cs typeface="Cambria"/>
              </a:rPr>
              <a:t>token </a:t>
            </a:r>
            <a:r>
              <a:rPr sz="2451" spc="218" dirty="0">
                <a:solidFill>
                  <a:srgbClr val="3B3B3B"/>
                </a:solidFill>
                <a:latin typeface="Cambria"/>
                <a:cs typeface="Cambria"/>
              </a:rPr>
              <a:t>may </a:t>
            </a:r>
            <a:r>
              <a:rPr sz="2451" spc="213" dirty="0">
                <a:solidFill>
                  <a:srgbClr val="3B3B3B"/>
                </a:solidFill>
                <a:latin typeface="Cambria"/>
                <a:cs typeface="Cambria"/>
              </a:rPr>
              <a:t>have </a:t>
            </a:r>
            <a:r>
              <a:rPr sz="2451" spc="163" dirty="0">
                <a:solidFill>
                  <a:srgbClr val="3B3B3B"/>
                </a:solidFill>
                <a:latin typeface="Cambria"/>
                <a:cs typeface="Cambria"/>
              </a:rPr>
              <a:t>optional</a:t>
            </a:r>
            <a:r>
              <a:rPr sz="2451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51" b="1" spc="222" dirty="0">
                <a:solidFill>
                  <a:srgbClr val="0000FF"/>
                </a:solidFill>
                <a:latin typeface="Trebuchet MS"/>
                <a:cs typeface="Trebuchet MS"/>
              </a:rPr>
              <a:t>attributes</a:t>
            </a:r>
            <a:r>
              <a:rPr sz="2451" spc="222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451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7696" y="4695712"/>
            <a:ext cx="117565" cy="154849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908" spc="191" dirty="0">
                <a:solidFill>
                  <a:srgbClr val="3B3B3B"/>
                </a:solidFill>
                <a:cs typeface="Calibri"/>
              </a:rPr>
              <a:t>●</a:t>
            </a:r>
            <a:endParaRPr sz="908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48050" y="5448364"/>
            <a:ext cx="131397" cy="175815"/>
          </a:xfrm>
          <a:prstGeom prst="rect">
            <a:avLst/>
          </a:prstGeom>
        </p:spPr>
        <p:txBody>
          <a:bodyPr vert="horz" wrap="square" lIns="0" tIns="14984" rIns="0" bIns="0" rtlCol="0">
            <a:spAutoFit/>
          </a:bodyPr>
          <a:lstStyle/>
          <a:p>
            <a:pPr marL="11527">
              <a:spcBef>
                <a:spcPts val="118"/>
              </a:spcBef>
            </a:pPr>
            <a:r>
              <a:rPr sz="1044" spc="218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5862" y="4602351"/>
            <a:ext cx="7678078" cy="1504441"/>
          </a:xfrm>
          <a:prstGeom prst="rect">
            <a:avLst/>
          </a:prstGeom>
        </p:spPr>
        <p:txBody>
          <a:bodyPr vert="horz" wrap="square" lIns="0" tIns="29391" rIns="0" bIns="0" rtlCol="0">
            <a:spAutoFit/>
          </a:bodyPr>
          <a:lstStyle/>
          <a:p>
            <a:pPr marL="340032" marR="217275">
              <a:lnSpc>
                <a:spcPts val="2487"/>
              </a:lnSpc>
              <a:spcBef>
                <a:spcPts val="231"/>
              </a:spcBef>
            </a:pPr>
            <a:r>
              <a:rPr sz="2133" spc="200" dirty="0">
                <a:solidFill>
                  <a:srgbClr val="3B3B3B"/>
                </a:solidFill>
                <a:latin typeface="Cambria"/>
                <a:cs typeface="Cambria"/>
              </a:rPr>
              <a:t>Extra </a:t>
            </a:r>
            <a:r>
              <a:rPr sz="2133" spc="154" dirty="0">
                <a:solidFill>
                  <a:srgbClr val="3B3B3B"/>
                </a:solidFill>
                <a:latin typeface="Cambria"/>
                <a:cs typeface="Cambria"/>
              </a:rPr>
              <a:t>information </a:t>
            </a:r>
            <a:r>
              <a:rPr sz="2133" spc="163" dirty="0">
                <a:solidFill>
                  <a:srgbClr val="3B3B3B"/>
                </a:solidFill>
                <a:latin typeface="Cambria"/>
                <a:cs typeface="Cambria"/>
              </a:rPr>
              <a:t>derived </a:t>
            </a:r>
            <a:r>
              <a:rPr sz="2133" spc="168" dirty="0">
                <a:solidFill>
                  <a:srgbClr val="3B3B3B"/>
                </a:solidFill>
                <a:latin typeface="Cambria"/>
                <a:cs typeface="Cambria"/>
              </a:rPr>
              <a:t>from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133" spc="163" dirty="0">
                <a:solidFill>
                  <a:srgbClr val="3B3B3B"/>
                </a:solidFill>
                <a:latin typeface="Cambria"/>
                <a:cs typeface="Cambria"/>
              </a:rPr>
              <a:t>text </a:t>
            </a:r>
            <a:r>
              <a:rPr sz="2133" dirty="0">
                <a:solidFill>
                  <a:srgbClr val="3B3B3B"/>
                </a:solidFill>
                <a:latin typeface="Cambria"/>
                <a:cs typeface="Cambria"/>
              </a:rPr>
              <a:t>– </a:t>
            </a:r>
            <a:r>
              <a:rPr sz="2133" spc="185" dirty="0">
                <a:solidFill>
                  <a:srgbClr val="3B3B3B"/>
                </a:solidFill>
                <a:latin typeface="Cambria"/>
                <a:cs typeface="Cambria"/>
              </a:rPr>
              <a:t>perhaps </a:t>
            </a:r>
            <a:r>
              <a:rPr sz="2133" spc="227" dirty="0">
                <a:solidFill>
                  <a:srgbClr val="3B3B3B"/>
                </a:solidFill>
                <a:latin typeface="Cambria"/>
                <a:cs typeface="Cambria"/>
              </a:rPr>
              <a:t>a  </a:t>
            </a:r>
            <a:r>
              <a:rPr sz="2133" spc="185" dirty="0">
                <a:solidFill>
                  <a:srgbClr val="3B3B3B"/>
                </a:solidFill>
                <a:latin typeface="Cambria"/>
                <a:cs typeface="Cambria"/>
              </a:rPr>
              <a:t>numeric</a:t>
            </a:r>
            <a:r>
              <a:rPr sz="2133" spc="2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133" spc="182" dirty="0">
                <a:solidFill>
                  <a:srgbClr val="3B3B3B"/>
                </a:solidFill>
                <a:latin typeface="Cambria"/>
                <a:cs typeface="Cambria"/>
              </a:rPr>
              <a:t>value.</a:t>
            </a:r>
            <a:endParaRPr sz="2133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4611">
              <a:lnSpc>
                <a:spcPts val="2841"/>
              </a:lnSpc>
              <a:spcBef>
                <a:spcPts val="862"/>
              </a:spcBef>
            </a:pPr>
            <a:r>
              <a:rPr sz="2451" spc="208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51" spc="191" dirty="0">
                <a:solidFill>
                  <a:srgbClr val="3B3B3B"/>
                </a:solidFill>
                <a:latin typeface="Cambria"/>
                <a:cs typeface="Cambria"/>
              </a:rPr>
              <a:t>token </a:t>
            </a:r>
            <a:r>
              <a:rPr sz="2451" spc="227" dirty="0">
                <a:solidFill>
                  <a:srgbClr val="3B3B3B"/>
                </a:solidFill>
                <a:latin typeface="Cambria"/>
                <a:cs typeface="Cambria"/>
              </a:rPr>
              <a:t>sequence </a:t>
            </a:r>
            <a:r>
              <a:rPr sz="2451" spc="127" dirty="0">
                <a:solidFill>
                  <a:srgbClr val="3B3B3B"/>
                </a:solidFill>
                <a:latin typeface="Cambria"/>
                <a:cs typeface="Cambria"/>
              </a:rPr>
              <a:t>will </a:t>
            </a:r>
            <a:r>
              <a:rPr sz="2451" spc="227" dirty="0">
                <a:solidFill>
                  <a:srgbClr val="3B3B3B"/>
                </a:solidFill>
                <a:latin typeface="Cambria"/>
                <a:cs typeface="Cambria"/>
              </a:rPr>
              <a:t>be </a:t>
            </a:r>
            <a:r>
              <a:rPr sz="2451" spc="213" dirty="0">
                <a:solidFill>
                  <a:srgbClr val="3B3B3B"/>
                </a:solidFill>
                <a:latin typeface="Cambria"/>
                <a:cs typeface="Cambria"/>
              </a:rPr>
              <a:t>used </a:t>
            </a:r>
            <a:r>
              <a:rPr sz="2451" spc="154" dirty="0">
                <a:solidFill>
                  <a:srgbClr val="3B3B3B"/>
                </a:solidFill>
                <a:latin typeface="Cambria"/>
                <a:cs typeface="Cambria"/>
              </a:rPr>
              <a:t>in </a:t>
            </a:r>
            <a:r>
              <a:rPr sz="2451" spc="200" dirty="0">
                <a:solidFill>
                  <a:srgbClr val="3B3B3B"/>
                </a:solidFill>
                <a:latin typeface="Cambria"/>
                <a:cs typeface="Cambria"/>
              </a:rPr>
              <a:t>the parser </a:t>
            </a:r>
            <a:r>
              <a:rPr sz="2451" spc="154" dirty="0">
                <a:solidFill>
                  <a:srgbClr val="3B3B3B"/>
                </a:solidFill>
                <a:latin typeface="Cambria"/>
                <a:cs typeface="Cambria"/>
              </a:rPr>
              <a:t>to  </a:t>
            </a:r>
            <a:r>
              <a:rPr sz="2451" spc="195" dirty="0">
                <a:solidFill>
                  <a:srgbClr val="3B3B3B"/>
                </a:solidFill>
                <a:latin typeface="Cambria"/>
                <a:cs typeface="Cambria"/>
              </a:rPr>
              <a:t>recover </a:t>
            </a:r>
            <a:r>
              <a:rPr sz="2451" spc="204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451" spc="218" dirty="0">
                <a:solidFill>
                  <a:srgbClr val="3B3B3B"/>
                </a:solidFill>
                <a:latin typeface="Cambria"/>
                <a:cs typeface="Cambria"/>
              </a:rPr>
              <a:t>program</a:t>
            </a:r>
            <a:r>
              <a:rPr sz="2451" spc="27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51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451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579597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6262" y="3408253"/>
            <a:ext cx="4250231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2109929" algn="l"/>
                <a:tab pos="3322519" algn="l"/>
              </a:tabLst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aa*</a:t>
            </a:r>
            <a:r>
              <a:rPr sz="2541" b="1" spc="322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(.aa*)*</a:t>
            </a:r>
            <a:r>
              <a:rPr sz="2541" b="1" spc="18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3B3B3B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aa*.aa*	</a:t>
            </a:r>
            <a:r>
              <a:rPr sz="2541" b="1" spc="-5" dirty="0">
                <a:latin typeface="Arial"/>
                <a:cs typeface="Arial"/>
              </a:rPr>
              <a:t>(.aa*)*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63101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7558" y="3408253"/>
            <a:ext cx="4937184" cy="210144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500251">
              <a:spcBef>
                <a:spcPts val="91"/>
              </a:spcBef>
              <a:tabLst>
                <a:tab pos="2598654" algn="l"/>
                <a:tab pos="3811244" algn="l"/>
              </a:tabLst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aa*</a:t>
            </a:r>
            <a:r>
              <a:rPr sz="2541" b="1" spc="322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(.aa*)*</a:t>
            </a:r>
            <a:r>
              <a:rPr sz="2541" b="1" spc="18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3B3B3B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aa*.aa*	</a:t>
            </a:r>
            <a:r>
              <a:rPr sz="2541" b="1" spc="-5" dirty="0">
                <a:latin typeface="Arial"/>
                <a:cs typeface="Arial"/>
              </a:rPr>
              <a:t>(.aa*)*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4039">
              <a:latin typeface="Arial"/>
              <a:cs typeface="Arial"/>
            </a:endParaRPr>
          </a:p>
          <a:p>
            <a:pPr marL="11527" marR="4611" indent="93365" algn="ctr">
              <a:lnSpc>
                <a:spcPts val="2832"/>
              </a:lnSpc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cs143@cs.stanford.edu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first.middle.last@mail.site.org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9" dirty="0">
                <a:solidFill>
                  <a:srgbClr val="3B3B3B"/>
                </a:solidFill>
                <a:latin typeface="Arial"/>
                <a:cs typeface="Arial"/>
                <a:hlinkClick r:id="rId4"/>
              </a:rPr>
              <a:t>barack.obama@whitehouse.gov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64145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7558" y="3408253"/>
            <a:ext cx="4937184" cy="210144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500251">
              <a:spcBef>
                <a:spcPts val="91"/>
              </a:spcBef>
              <a:tabLst>
                <a:tab pos="2598654" algn="l"/>
                <a:tab pos="3811244" algn="l"/>
              </a:tabLst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aa*</a:t>
            </a:r>
            <a:r>
              <a:rPr sz="2541" b="1" spc="322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(.aa*)*</a:t>
            </a:r>
            <a:r>
              <a:rPr sz="2541" b="1" spc="185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aa*.aa*	</a:t>
            </a:r>
            <a:r>
              <a:rPr sz="2541" b="1" spc="-5" dirty="0">
                <a:latin typeface="Arial"/>
                <a:cs typeface="Arial"/>
              </a:rPr>
              <a:t>(.aa*)*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4039">
              <a:latin typeface="Arial"/>
              <a:cs typeface="Arial"/>
            </a:endParaRPr>
          </a:p>
          <a:p>
            <a:pPr marL="11527" marR="4611" indent="93365" algn="ctr">
              <a:lnSpc>
                <a:spcPts val="2832"/>
              </a:lnSpc>
            </a:pPr>
            <a:r>
              <a:rPr sz="2541" b="1" spc="-5" dirty="0">
                <a:latin typeface="Arial"/>
                <a:cs typeface="Arial"/>
                <a:hlinkClick r:id="rId2"/>
              </a:rPr>
              <a:t>cs143@cs.stanford.edu </a:t>
            </a:r>
            <a:r>
              <a:rPr sz="2541" b="1" spc="-5" dirty="0">
                <a:latin typeface="Arial"/>
                <a:cs typeface="Arial"/>
              </a:rPr>
              <a:t> </a:t>
            </a:r>
            <a:r>
              <a:rPr sz="2541" b="1" spc="-5" dirty="0">
                <a:latin typeface="Arial"/>
                <a:cs typeface="Arial"/>
                <a:hlinkClick r:id="rId3"/>
              </a:rPr>
              <a:t>first.middle.last@mail.site.org </a:t>
            </a:r>
            <a:r>
              <a:rPr sz="2541" b="1" spc="-5" dirty="0">
                <a:latin typeface="Arial"/>
                <a:cs typeface="Arial"/>
              </a:rPr>
              <a:t> </a:t>
            </a:r>
            <a:r>
              <a:rPr sz="2541" b="1" spc="-9" dirty="0">
                <a:latin typeface="Arial"/>
                <a:cs typeface="Arial"/>
                <a:hlinkClick r:id="rId4"/>
              </a:rPr>
              <a:t>barack.obama@whitehouse.gov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9551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7558" y="3408253"/>
            <a:ext cx="4941218" cy="210144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500251">
              <a:spcBef>
                <a:spcPts val="91"/>
              </a:spcBef>
              <a:tabLst>
                <a:tab pos="2598654" algn="l"/>
                <a:tab pos="3811244" algn="l"/>
              </a:tabLst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aa*</a:t>
            </a:r>
            <a:r>
              <a:rPr sz="2541" b="1" spc="322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(.aa*)*</a:t>
            </a:r>
            <a:r>
              <a:rPr sz="2541" b="1" spc="185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aa*.aa*	</a:t>
            </a:r>
            <a:r>
              <a:rPr sz="2541" b="1" spc="-5" dirty="0">
                <a:latin typeface="Arial"/>
                <a:cs typeface="Arial"/>
              </a:rPr>
              <a:t>(.aa*)*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4039">
              <a:latin typeface="Arial"/>
              <a:cs typeface="Arial"/>
            </a:endParaRPr>
          </a:p>
          <a:p>
            <a:pPr marL="11527" marR="4611" indent="92788" algn="ctr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cs.stanford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.edu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mail.site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.org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se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82715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8"/>
            <a:ext cx="7342670" cy="394181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  <a:p>
            <a:pPr marL="1928387" marR="1388369" indent="-208630">
              <a:lnSpc>
                <a:spcPts val="7460"/>
              </a:lnSpc>
              <a:spcBef>
                <a:spcPts val="622"/>
              </a:spcBef>
              <a:tabLst>
                <a:tab pos="3818160" algn="l"/>
                <a:tab pos="5030750" algn="l"/>
              </a:tabLst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aa</a:t>
            </a: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*</a:t>
            </a:r>
            <a:r>
              <a:rPr sz="2541" b="1" spc="313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.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</a:rPr>
              <a:t>a</a:t>
            </a:r>
            <a:r>
              <a:rPr sz="2541" b="1" spc="-9" dirty="0">
                <a:solidFill>
                  <a:srgbClr val="7F007F"/>
                </a:solidFill>
                <a:latin typeface="Arial"/>
                <a:cs typeface="Arial"/>
              </a:rPr>
              <a:t>a</a:t>
            </a:r>
            <a:r>
              <a:rPr sz="2541" b="1" spc="5" dirty="0">
                <a:solidFill>
                  <a:srgbClr val="7F007F"/>
                </a:solidFill>
                <a:latin typeface="Arial"/>
                <a:cs typeface="Arial"/>
              </a:rPr>
              <a:t>*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)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*</a:t>
            </a:r>
            <a:r>
              <a:rPr sz="2541" b="1" spc="177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aa*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.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aa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*	</a:t>
            </a:r>
            <a:r>
              <a:rPr sz="2541" b="1" spc="-5" dirty="0">
                <a:latin typeface="Arial"/>
                <a:cs typeface="Arial"/>
              </a:rPr>
              <a:t>(</a:t>
            </a:r>
            <a:r>
              <a:rPr sz="2541" b="1" dirty="0">
                <a:latin typeface="Arial"/>
                <a:cs typeface="Arial"/>
              </a:rPr>
              <a:t>.</a:t>
            </a:r>
            <a:r>
              <a:rPr sz="2541" b="1" spc="9" dirty="0">
                <a:latin typeface="Arial"/>
                <a:cs typeface="Arial"/>
              </a:rPr>
              <a:t>a</a:t>
            </a:r>
            <a:r>
              <a:rPr sz="2541" b="1" spc="-9" dirty="0">
                <a:latin typeface="Arial"/>
                <a:cs typeface="Arial"/>
              </a:rPr>
              <a:t>a</a:t>
            </a:r>
            <a:r>
              <a:rPr sz="2541" b="1" spc="5" dirty="0">
                <a:latin typeface="Arial"/>
                <a:cs typeface="Arial"/>
              </a:rPr>
              <a:t>*</a:t>
            </a:r>
            <a:r>
              <a:rPr sz="2541" b="1" spc="-5" dirty="0">
                <a:latin typeface="Arial"/>
                <a:cs typeface="Arial"/>
              </a:rPr>
              <a:t>)</a:t>
            </a:r>
            <a:r>
              <a:rPr sz="2541" b="1" dirty="0">
                <a:latin typeface="Arial"/>
                <a:cs typeface="Arial"/>
              </a:rPr>
              <a:t>* 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cs.stanford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.edu</a:t>
            </a:r>
            <a:endParaRPr sz="2541">
              <a:latin typeface="Arial"/>
              <a:cs typeface="Arial"/>
            </a:endParaRPr>
          </a:p>
          <a:p>
            <a:pPr marL="130250" algn="ctr">
              <a:lnSpc>
                <a:spcPts val="1737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mail.site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.org</a:t>
            </a:r>
            <a:endParaRPr sz="2541">
              <a:latin typeface="Arial"/>
              <a:cs typeface="Arial"/>
            </a:endParaRPr>
          </a:p>
          <a:p>
            <a:pPr marL="37461" algn="ctr">
              <a:lnSpc>
                <a:spcPts val="2941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barack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.obama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whitehouse.gov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1847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334" y="3301061"/>
            <a:ext cx="357308" cy="40277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4580">
              <a:spcBef>
                <a:spcPts val="91"/>
              </a:spcBef>
            </a:pPr>
            <a:r>
              <a:rPr sz="3812" b="1" baseline="-18849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1452" b="1" dirty="0">
                <a:solidFill>
                  <a:srgbClr val="007F7F"/>
                </a:solidFill>
                <a:latin typeface="Arial"/>
                <a:cs typeface="Arial"/>
              </a:rPr>
              <a:t>+</a:t>
            </a:r>
            <a:endParaRPr sz="145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0601" y="3408253"/>
            <a:ext cx="3635893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1495566" algn="l"/>
                <a:tab pos="2708156" algn="l"/>
              </a:tabLst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(.aa*)*</a:t>
            </a:r>
            <a:r>
              <a:rPr sz="2541" b="1" spc="185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</a:rPr>
              <a:t>aa*.aa*	</a:t>
            </a:r>
            <a:r>
              <a:rPr sz="2541" b="1" spc="-5" dirty="0">
                <a:latin typeface="Arial"/>
                <a:cs typeface="Arial"/>
              </a:rPr>
              <a:t>(.aa*)*</a:t>
            </a:r>
            <a:endParaRPr sz="254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7558" y="4355693"/>
            <a:ext cx="4941218" cy="1123772"/>
          </a:xfrm>
          <a:prstGeom prst="rect">
            <a:avLst/>
          </a:prstGeom>
        </p:spPr>
        <p:txBody>
          <a:bodyPr vert="horz" wrap="square" lIns="0" tIns="46104" rIns="0" bIns="0" rtlCol="0">
            <a:spAutoFit/>
          </a:bodyPr>
          <a:lstStyle/>
          <a:p>
            <a:pPr marL="11527" marR="4611" indent="92788" algn="ctr">
              <a:lnSpc>
                <a:spcPts val="2832"/>
              </a:lnSpc>
              <a:spcBef>
                <a:spcPts val="363"/>
              </a:spcBef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cs.stanford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.edu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mail.site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.org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se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76446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334" y="3301061"/>
            <a:ext cx="357308" cy="40277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4580">
              <a:spcBef>
                <a:spcPts val="91"/>
              </a:spcBef>
            </a:pPr>
            <a:r>
              <a:rPr sz="3812" b="1" baseline="-18849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1452" b="1" dirty="0">
                <a:solidFill>
                  <a:srgbClr val="007F7F"/>
                </a:solidFill>
                <a:latin typeface="Arial"/>
                <a:cs typeface="Arial"/>
              </a:rPr>
              <a:t>+</a:t>
            </a:r>
            <a:endParaRPr sz="145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2468" y="3408253"/>
            <a:ext cx="3521208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57633">
              <a:spcBef>
                <a:spcPts val="91"/>
              </a:spcBef>
              <a:tabLst>
                <a:tab pos="987246" algn="l"/>
                <a:tab pos="1639647" algn="l"/>
                <a:tab pos="2754262" algn="l"/>
              </a:tabLst>
            </a:pP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(.a</a:t>
            </a:r>
            <a:r>
              <a:rPr sz="2178" b="1" baseline="32986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)*	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a</a:t>
            </a:r>
            <a:r>
              <a:rPr sz="2178" b="1" baseline="32986" dirty="0">
                <a:solidFill>
                  <a:srgbClr val="7F7F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.a</a:t>
            </a:r>
            <a:r>
              <a:rPr sz="2178" b="1" baseline="32986" dirty="0">
                <a:solidFill>
                  <a:srgbClr val="7F7F7F"/>
                </a:solidFill>
                <a:latin typeface="Arial"/>
                <a:cs typeface="Arial"/>
              </a:rPr>
              <a:t>+	</a:t>
            </a:r>
            <a:r>
              <a:rPr sz="2541" b="1" dirty="0">
                <a:latin typeface="Arial"/>
                <a:cs typeface="Arial"/>
              </a:rPr>
              <a:t>(.a</a:t>
            </a:r>
            <a:r>
              <a:rPr sz="2178" b="1" baseline="32986" dirty="0"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)*</a:t>
            </a:r>
            <a:endParaRPr sz="254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7558" y="4355693"/>
            <a:ext cx="4941218" cy="1123772"/>
          </a:xfrm>
          <a:prstGeom prst="rect">
            <a:avLst/>
          </a:prstGeom>
        </p:spPr>
        <p:txBody>
          <a:bodyPr vert="horz" wrap="square" lIns="0" tIns="46104" rIns="0" bIns="0" rtlCol="0">
            <a:spAutoFit/>
          </a:bodyPr>
          <a:lstStyle/>
          <a:p>
            <a:pPr marL="11527" marR="4611" indent="92788" algn="ctr">
              <a:lnSpc>
                <a:spcPts val="2832"/>
              </a:lnSpc>
              <a:spcBef>
                <a:spcPts val="363"/>
              </a:spcBef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cs.stanford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.edu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mail.site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.org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se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3026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334" y="3301061"/>
            <a:ext cx="357308" cy="40277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4580">
              <a:spcBef>
                <a:spcPts val="91"/>
              </a:spcBef>
            </a:pPr>
            <a:r>
              <a:rPr sz="3812" b="1" baseline="-18849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1452" b="1" dirty="0">
                <a:solidFill>
                  <a:srgbClr val="007F7F"/>
                </a:solidFill>
                <a:latin typeface="Arial"/>
                <a:cs typeface="Arial"/>
              </a:rPr>
              <a:t>+</a:t>
            </a:r>
            <a:endParaRPr sz="145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2468" y="3408253"/>
            <a:ext cx="3521208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57633">
              <a:spcBef>
                <a:spcPts val="91"/>
              </a:spcBef>
              <a:tabLst>
                <a:tab pos="987246" algn="l"/>
                <a:tab pos="1639647" algn="l"/>
                <a:tab pos="2754262" algn="l"/>
              </a:tabLst>
            </a:pP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(.a</a:t>
            </a:r>
            <a:r>
              <a:rPr sz="2178" b="1" baseline="32986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)*	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a</a:t>
            </a:r>
            <a:r>
              <a:rPr sz="2178" b="1" baseline="32986" dirty="0">
                <a:solidFill>
                  <a:srgbClr val="7F7F7F"/>
                </a:solidFill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.a</a:t>
            </a:r>
            <a:r>
              <a:rPr sz="2178" b="1" baseline="32986" dirty="0">
                <a:latin typeface="Arial"/>
                <a:cs typeface="Arial"/>
              </a:rPr>
              <a:t>+	</a:t>
            </a:r>
            <a:r>
              <a:rPr sz="2541" b="1" dirty="0">
                <a:latin typeface="Arial"/>
                <a:cs typeface="Arial"/>
              </a:rPr>
              <a:t>(.a</a:t>
            </a:r>
            <a:r>
              <a:rPr sz="2178" b="1" baseline="32986" dirty="0"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)*</a:t>
            </a:r>
            <a:endParaRPr sz="254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7558" y="4355693"/>
            <a:ext cx="4942370" cy="1123772"/>
          </a:xfrm>
          <a:prstGeom prst="rect">
            <a:avLst/>
          </a:prstGeom>
        </p:spPr>
        <p:txBody>
          <a:bodyPr vert="horz" wrap="square" lIns="0" tIns="46104" rIns="0" bIns="0" rtlCol="0">
            <a:spAutoFit/>
          </a:bodyPr>
          <a:lstStyle/>
          <a:p>
            <a:pPr marL="11527" marR="4611" indent="92212" algn="ctr">
              <a:lnSpc>
                <a:spcPts val="2832"/>
              </a:lnSpc>
              <a:spcBef>
                <a:spcPts val="363"/>
              </a:spcBef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.stanford.edu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.site.org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</a:t>
            </a:r>
            <a:r>
              <a:rPr sz="2541" b="1" spc="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dirty="0">
                <a:solidFill>
                  <a:srgbClr val="3B3B3B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3B3B3B"/>
                </a:solidFill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4707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4506" y="3408253"/>
            <a:ext cx="4988475" cy="210144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278365" algn="ctr">
              <a:spcBef>
                <a:spcPts val="91"/>
              </a:spcBef>
              <a:tabLst>
                <a:tab pos="891575" algn="l"/>
                <a:tab pos="1821766" algn="l"/>
                <a:tab pos="2664355" algn="l"/>
                <a:tab pos="3598002" algn="l"/>
              </a:tabLst>
            </a:pP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2178" b="1" baseline="32986" dirty="0">
                <a:solidFill>
                  <a:srgbClr val="007F7F"/>
                </a:solidFill>
                <a:latin typeface="Arial"/>
                <a:cs typeface="Arial"/>
              </a:rPr>
              <a:t>+	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(.a</a:t>
            </a:r>
            <a:r>
              <a:rPr sz="2178" b="1" baseline="32986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)*	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	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</a:rPr>
              <a:t>a</a:t>
            </a:r>
            <a:r>
              <a:rPr sz="2178" b="1" spc="6" baseline="32986" dirty="0">
                <a:solidFill>
                  <a:srgbClr val="7F7F7F"/>
                </a:solidFill>
                <a:latin typeface="Arial"/>
                <a:cs typeface="Arial"/>
              </a:rPr>
              <a:t>+	</a:t>
            </a:r>
            <a:r>
              <a:rPr sz="2541" b="1" dirty="0">
                <a:latin typeface="Arial"/>
                <a:cs typeface="Arial"/>
              </a:rPr>
              <a:t>(.a</a:t>
            </a:r>
            <a:r>
              <a:rPr sz="2178" b="1" baseline="32986" dirty="0"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)</a:t>
            </a:r>
            <a:r>
              <a:rPr sz="2178" b="1" baseline="32986" dirty="0">
                <a:latin typeface="Arial"/>
                <a:cs typeface="Arial"/>
              </a:rPr>
              <a:t>+</a:t>
            </a:r>
            <a:endParaRPr sz="2178" baseline="32986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4039">
              <a:latin typeface="Arial"/>
              <a:cs typeface="Arial"/>
            </a:endParaRPr>
          </a:p>
          <a:p>
            <a:pPr marL="34580" marR="27664" indent="92212" algn="ctr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</a:t>
            </a:r>
            <a:r>
              <a:rPr sz="2541" b="1" spc="-5" dirty="0">
                <a:latin typeface="Arial"/>
                <a:cs typeface="Arial"/>
                <a:hlinkClick r:id="rId2"/>
              </a:rPr>
              <a:t>.stanford.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</a:t>
            </a:r>
            <a:r>
              <a:rPr sz="2541" b="1" spc="-5" dirty="0">
                <a:latin typeface="Arial"/>
                <a:cs typeface="Arial"/>
                <a:hlinkClick r:id="rId3"/>
              </a:rPr>
              <a:t>.site.o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</a:t>
            </a:r>
            <a:r>
              <a:rPr sz="2541" b="1" spc="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dirty="0"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7945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61641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74459"/>
            <a:ext cx="7342670" cy="135136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b="1" spc="14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r>
              <a:rPr sz="2541" spc="14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b="1" spc="431" dirty="0">
                <a:solidFill>
                  <a:srgbClr val="3B3B3B"/>
                </a:solidFill>
                <a:latin typeface="Trebuchet MS"/>
                <a:cs typeface="Trebuchet MS"/>
              </a:rPr>
              <a:t>@</a:t>
            </a:r>
            <a:r>
              <a:rPr sz="2541" spc="431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and </a:t>
            </a:r>
            <a:r>
              <a:rPr sz="2541" b="1" spc="113" dirty="0">
                <a:solidFill>
                  <a:srgbClr val="3B3B3B"/>
                </a:solidFill>
                <a:latin typeface="Trebuchet MS"/>
                <a:cs typeface="Trebuchet MS"/>
              </a:rPr>
              <a:t>.</a:t>
            </a:r>
            <a:r>
              <a:rPr sz="2541" spc="113" dirty="0">
                <a:solidFill>
                  <a:srgbClr val="3B3B3B"/>
                </a:solidFill>
                <a:latin typeface="Cambria"/>
                <a:cs typeface="Cambria"/>
              </a:rPr>
              <a:t>,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where</a:t>
            </a:r>
            <a:r>
              <a:rPr sz="2541" spc="44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b="1" dirty="0">
                <a:solidFill>
                  <a:srgbClr val="3B3B3B"/>
                </a:solidFill>
                <a:latin typeface="Courier New"/>
                <a:cs typeface="Courier New"/>
              </a:rPr>
              <a:t>a</a:t>
            </a:r>
            <a:endParaRPr sz="2541">
              <a:latin typeface="Courier New"/>
              <a:cs typeface="Courier New"/>
            </a:endParaRPr>
          </a:p>
          <a:p>
            <a:pPr marL="11527">
              <a:spcBef>
                <a:spcPts val="64"/>
              </a:spcBef>
            </a:pP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represents 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“some</a:t>
            </a:r>
            <a:r>
              <a:rPr sz="2541" spc="26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letter.”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80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email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addresses</a:t>
            </a:r>
            <a:r>
              <a:rPr sz="2541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032" y="3408253"/>
            <a:ext cx="4965423" cy="210144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278365" algn="ctr">
              <a:spcBef>
                <a:spcPts val="91"/>
              </a:spcBef>
            </a:pP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2178" b="1" baseline="32986" dirty="0">
                <a:solidFill>
                  <a:srgbClr val="007F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(.a</a:t>
            </a:r>
            <a:r>
              <a:rPr sz="2178" b="1" baseline="32986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</a:rPr>
              <a:t>)*</a:t>
            </a: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@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</a:rPr>
              <a:t>a</a:t>
            </a:r>
            <a:r>
              <a:rPr sz="2178" b="1" baseline="32986" dirty="0">
                <a:solidFill>
                  <a:srgbClr val="7F7F7F"/>
                </a:solidFill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(.a</a:t>
            </a:r>
            <a:r>
              <a:rPr sz="2178" b="1" baseline="32986" dirty="0">
                <a:latin typeface="Arial"/>
                <a:cs typeface="Arial"/>
              </a:rPr>
              <a:t>+</a:t>
            </a:r>
            <a:r>
              <a:rPr sz="2541" b="1" dirty="0">
                <a:latin typeface="Arial"/>
                <a:cs typeface="Arial"/>
              </a:rPr>
              <a:t>)</a:t>
            </a:r>
            <a:r>
              <a:rPr sz="2178" b="1" baseline="32986" dirty="0">
                <a:latin typeface="Arial"/>
                <a:cs typeface="Arial"/>
              </a:rPr>
              <a:t>+</a:t>
            </a:r>
            <a:endParaRPr sz="2178" baseline="32986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4039">
              <a:latin typeface="Arial"/>
              <a:cs typeface="Arial"/>
            </a:endParaRPr>
          </a:p>
          <a:p>
            <a:pPr marL="23053" marR="16137" indent="92212" algn="ctr">
              <a:lnSpc>
                <a:spcPts val="2832"/>
              </a:lnSpc>
            </a:pP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2"/>
              </a:rPr>
              <a:t>cs143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2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2"/>
              </a:rPr>
              <a:t>cs</a:t>
            </a:r>
            <a:r>
              <a:rPr sz="2541" b="1" spc="-5" dirty="0">
                <a:latin typeface="Arial"/>
                <a:cs typeface="Arial"/>
                <a:hlinkClick r:id="rId2"/>
              </a:rPr>
              <a:t>.stanford.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2"/>
              </a:rPr>
              <a:t>edu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3"/>
              </a:rPr>
              <a:t>first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3"/>
              </a:rPr>
              <a:t>.middle.last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3"/>
              </a:rPr>
              <a:t>@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3"/>
              </a:rPr>
              <a:t>mail</a:t>
            </a:r>
            <a:r>
              <a:rPr sz="2541" b="1" spc="-5" dirty="0">
                <a:latin typeface="Arial"/>
                <a:cs typeface="Arial"/>
                <a:hlinkClick r:id="rId3"/>
              </a:rPr>
              <a:t>.site.o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  <a:hlinkClick r:id="rId3"/>
              </a:rPr>
              <a:t>rg </a:t>
            </a: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barac</a:t>
            </a:r>
            <a:r>
              <a:rPr sz="2541" b="1" spc="18" dirty="0">
                <a:solidFill>
                  <a:srgbClr val="007F7F"/>
                </a:solidFill>
                <a:latin typeface="Arial"/>
                <a:cs typeface="Arial"/>
                <a:hlinkClick r:id="rId4"/>
              </a:rPr>
              <a:t>k</a:t>
            </a:r>
            <a:r>
              <a:rPr sz="2541" b="1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ba</a:t>
            </a:r>
            <a:r>
              <a:rPr sz="2541" b="1" spc="-14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m</a:t>
            </a:r>
            <a:r>
              <a:rPr sz="2541" b="1" spc="9" dirty="0">
                <a:solidFill>
                  <a:srgbClr val="7F007F"/>
                </a:solidFill>
                <a:latin typeface="Arial"/>
                <a:cs typeface="Arial"/>
                <a:hlinkClick r:id="rId4"/>
              </a:rPr>
              <a:t>a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  <a:hlinkClick r:id="rId4"/>
              </a:rPr>
              <a:t>@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w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i</a:t>
            </a:r>
            <a:r>
              <a:rPr sz="2541" b="1" spc="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t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spc="-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h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o</a:t>
            </a:r>
            <a:r>
              <a:rPr sz="2541" b="1" spc="-14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u</a:t>
            </a:r>
            <a:r>
              <a:rPr sz="2541" b="1" spc="-5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s</a:t>
            </a:r>
            <a:r>
              <a:rPr sz="2541" b="1" spc="9" dirty="0">
                <a:solidFill>
                  <a:srgbClr val="7F7F7F"/>
                </a:solidFill>
                <a:latin typeface="Arial"/>
                <a:cs typeface="Arial"/>
                <a:hlinkClick r:id="rId4"/>
              </a:rPr>
              <a:t>e</a:t>
            </a:r>
            <a:r>
              <a:rPr sz="2541" b="1" dirty="0">
                <a:latin typeface="Arial"/>
                <a:cs typeface="Arial"/>
                <a:hlinkClick r:id="rId4"/>
              </a:rPr>
              <a:t>.</a:t>
            </a:r>
            <a:r>
              <a:rPr sz="2541" b="1" spc="-14" dirty="0">
                <a:latin typeface="Arial"/>
                <a:cs typeface="Arial"/>
                <a:hlinkClick r:id="rId4"/>
              </a:rPr>
              <a:t>g</a:t>
            </a:r>
            <a:r>
              <a:rPr sz="2541" b="1" spc="-5" dirty="0">
                <a:latin typeface="Arial"/>
                <a:cs typeface="Arial"/>
                <a:hlinkClick r:id="rId4"/>
              </a:rPr>
              <a:t>ov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36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4344" y="2830798"/>
            <a:ext cx="4777548" cy="681950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4356" spc="427" dirty="0"/>
              <a:t>Choosing</a:t>
            </a:r>
            <a:r>
              <a:rPr sz="4356" spc="368" dirty="0"/>
              <a:t> </a:t>
            </a:r>
            <a:r>
              <a:rPr sz="4356" spc="304" dirty="0"/>
              <a:t>Tokens</a:t>
            </a:r>
            <a:endParaRPr sz="4356"/>
          </a:p>
        </p:txBody>
      </p:sp>
    </p:spTree>
    <p:extLst>
      <p:ext uri="{BB962C8B-B14F-4D97-AF65-F5344CB8AC3E}">
        <p14:creationId xmlns:p14="http://schemas.microsoft.com/office/powerpoint/2010/main" val="10254818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79344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92208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9848"/>
            <a:ext cx="6775589" cy="1336426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88724">
              <a:lnSpc>
                <a:spcPts val="2950"/>
              </a:lnSpc>
              <a:spcBef>
                <a:spcPts val="272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541" spc="313" dirty="0">
                <a:solidFill>
                  <a:srgbClr val="3B3B3B"/>
                </a:solidFill>
                <a:latin typeface="Cambria"/>
                <a:cs typeface="Cambria"/>
              </a:rPr>
              <a:t>ASCII 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characters.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07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even numbers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032" y="3408253"/>
            <a:ext cx="5243200" cy="40264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(+|-)?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(0|1|2|3|4|5|6|7|8|9)*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(0|2|4|6|8)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21268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79344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92208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9848"/>
            <a:ext cx="6775589" cy="1336426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88724">
              <a:lnSpc>
                <a:spcPts val="2950"/>
              </a:lnSpc>
              <a:spcBef>
                <a:spcPts val="272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541" spc="313" dirty="0">
                <a:solidFill>
                  <a:srgbClr val="3B3B3B"/>
                </a:solidFill>
                <a:latin typeface="Cambria"/>
                <a:cs typeface="Cambria"/>
              </a:rPr>
              <a:t>ASCII 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characters.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07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even numbers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032" y="3408254"/>
            <a:ext cx="5243200" cy="245121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(+|-)?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(0|1|2|3|4|5|6|7|8|9)*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(0|2|4|6|8)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3812">
              <a:latin typeface="Arial"/>
              <a:cs typeface="Arial"/>
            </a:endParaRPr>
          </a:p>
          <a:p>
            <a:pPr marR="178661" algn="ctr">
              <a:lnSpc>
                <a:spcPts val="2941"/>
              </a:lnSpc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42</a:t>
            </a:r>
            <a:endParaRPr sz="2541">
              <a:latin typeface="Arial"/>
              <a:cs typeface="Arial"/>
            </a:endParaRPr>
          </a:p>
          <a:p>
            <a:pPr marR="180390" algn="ctr">
              <a:lnSpc>
                <a:spcPts val="2832"/>
              </a:lnSpc>
            </a:pPr>
            <a:r>
              <a:rPr sz="2541" b="1" spc="-9" dirty="0">
                <a:solidFill>
                  <a:srgbClr val="3B3B3B"/>
                </a:solidFill>
                <a:latin typeface="Arial"/>
                <a:cs typeface="Arial"/>
              </a:rPr>
              <a:t>+1370</a:t>
            </a:r>
            <a:endParaRPr sz="2541">
              <a:latin typeface="Arial"/>
              <a:cs typeface="Arial"/>
            </a:endParaRPr>
          </a:p>
          <a:p>
            <a:pPr marR="180390" algn="ctr">
              <a:lnSpc>
                <a:spcPts val="2832"/>
              </a:lnSpc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-3248</a:t>
            </a:r>
            <a:endParaRPr sz="2541">
              <a:latin typeface="Arial"/>
              <a:cs typeface="Arial"/>
            </a:endParaRPr>
          </a:p>
          <a:p>
            <a:pPr marR="180390" algn="ctr">
              <a:lnSpc>
                <a:spcPts val="2941"/>
              </a:lnSpc>
            </a:pPr>
            <a:r>
              <a:rPr sz="2541" b="1" spc="-5" dirty="0">
                <a:solidFill>
                  <a:srgbClr val="3B3B3B"/>
                </a:solidFill>
                <a:latin typeface="Arial"/>
                <a:cs typeface="Arial"/>
              </a:rPr>
              <a:t>-9999912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53759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79344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92208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9848"/>
            <a:ext cx="6775589" cy="1336426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88724">
              <a:lnSpc>
                <a:spcPts val="2950"/>
              </a:lnSpc>
              <a:spcBef>
                <a:spcPts val="272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541" spc="313" dirty="0">
                <a:solidFill>
                  <a:srgbClr val="3B3B3B"/>
                </a:solidFill>
                <a:latin typeface="Cambria"/>
                <a:cs typeface="Cambria"/>
              </a:rPr>
              <a:t>ASCII 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characters.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07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even numbers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032" y="3408254"/>
            <a:ext cx="5243200" cy="245121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(+|-)?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(0|1|2|3|4|5|6|7|8|9)*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(0|2|4|6|8)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3812">
              <a:latin typeface="Arial"/>
              <a:cs typeface="Arial"/>
            </a:endParaRPr>
          </a:p>
          <a:p>
            <a:pPr marR="178085" algn="ctr">
              <a:lnSpc>
                <a:spcPts val="2941"/>
              </a:lnSpc>
            </a:pP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4</a:t>
            </a: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  <a:p>
            <a:pPr marR="179237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137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R="179237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324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8</a:t>
            </a:r>
            <a:endParaRPr sz="2541">
              <a:latin typeface="Arial"/>
              <a:cs typeface="Arial"/>
            </a:endParaRPr>
          </a:p>
          <a:p>
            <a:pPr marR="179237" algn="ctr">
              <a:lnSpc>
                <a:spcPts val="2941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999991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6316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79344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92208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9848"/>
            <a:ext cx="6775589" cy="1336426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88724">
              <a:lnSpc>
                <a:spcPts val="2950"/>
              </a:lnSpc>
              <a:spcBef>
                <a:spcPts val="272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541" spc="313" dirty="0">
                <a:solidFill>
                  <a:srgbClr val="3B3B3B"/>
                </a:solidFill>
                <a:latin typeface="Cambria"/>
                <a:cs typeface="Cambria"/>
              </a:rPr>
              <a:t>ASCII 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characters.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07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even numbers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0402" y="3408254"/>
            <a:ext cx="4073306" cy="245121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(+|-)?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[0123456789]*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[02468]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3812">
              <a:latin typeface="Arial"/>
              <a:cs typeface="Arial"/>
            </a:endParaRPr>
          </a:p>
          <a:p>
            <a:pPr marR="176932" algn="ctr">
              <a:lnSpc>
                <a:spcPts val="2941"/>
              </a:lnSpc>
            </a:pP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4</a:t>
            </a: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137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324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8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941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999991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40356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475" y="506452"/>
            <a:ext cx="7441794" cy="626102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sz="3993" spc="309" dirty="0"/>
              <a:t>Applied </a:t>
            </a:r>
            <a:r>
              <a:rPr sz="3993" spc="390" dirty="0"/>
              <a:t>Regular</a:t>
            </a:r>
            <a:r>
              <a:rPr sz="3993" spc="386" dirty="0"/>
              <a:t> </a:t>
            </a:r>
            <a:r>
              <a:rPr sz="3993" spc="336" dirty="0"/>
              <a:t>Expressions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79344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92208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9848"/>
            <a:ext cx="6775589" cy="1336426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88724">
              <a:lnSpc>
                <a:spcPts val="2950"/>
              </a:lnSpc>
              <a:spcBef>
                <a:spcPts val="272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Suppose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our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alphabet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all </a:t>
            </a:r>
            <a:r>
              <a:rPr sz="2541" spc="313" dirty="0">
                <a:solidFill>
                  <a:srgbClr val="3B3B3B"/>
                </a:solidFill>
                <a:latin typeface="Cambria"/>
                <a:cs typeface="Cambria"/>
              </a:rPr>
              <a:t>ASCII 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characters.</a:t>
            </a:r>
            <a:endParaRPr sz="2541">
              <a:latin typeface="Cambria"/>
              <a:cs typeface="Cambria"/>
            </a:endParaRPr>
          </a:p>
          <a:p>
            <a:pPr marL="11527">
              <a:spcBef>
                <a:spcPts val="1107"/>
              </a:spcBef>
            </a:pP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expression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even numbers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is</a:t>
            </a:r>
            <a:endParaRPr sz="2541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5455" y="3408254"/>
            <a:ext cx="2743200" cy="245121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(+|-)?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[0-9]*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[02468]</a:t>
            </a:r>
            <a:endParaRPr sz="2541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3812">
              <a:latin typeface="Arial"/>
              <a:cs typeface="Arial"/>
            </a:endParaRPr>
          </a:p>
          <a:p>
            <a:pPr marR="176932" algn="ctr">
              <a:lnSpc>
                <a:spcPts val="2941"/>
              </a:lnSpc>
            </a:pPr>
            <a:r>
              <a:rPr sz="2541" b="1" dirty="0">
                <a:solidFill>
                  <a:srgbClr val="7F7F00"/>
                </a:solidFill>
                <a:latin typeface="Arial"/>
                <a:cs typeface="Arial"/>
              </a:rPr>
              <a:t>4</a:t>
            </a:r>
            <a:r>
              <a:rPr sz="2541" b="1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137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0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832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324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8</a:t>
            </a:r>
            <a:endParaRPr sz="2541">
              <a:latin typeface="Arial"/>
              <a:cs typeface="Arial"/>
            </a:endParaRPr>
          </a:p>
          <a:p>
            <a:pPr marR="178085" algn="ctr">
              <a:lnSpc>
                <a:spcPts val="2941"/>
              </a:lnSpc>
            </a:pPr>
            <a:r>
              <a:rPr sz="2541" b="1" spc="-5" dirty="0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sz="2541" b="1" spc="-5" dirty="0">
                <a:solidFill>
                  <a:srgbClr val="7F7F00"/>
                </a:solidFill>
                <a:latin typeface="Arial"/>
                <a:cs typeface="Arial"/>
              </a:rPr>
              <a:t>999991</a:t>
            </a:r>
            <a:r>
              <a:rPr sz="2541" b="1" spc="-5" dirty="0">
                <a:solidFill>
                  <a:srgbClr val="007F7F"/>
                </a:solidFill>
                <a:latin typeface="Arial"/>
                <a:cs typeface="Arial"/>
              </a:rPr>
              <a:t>2</a:t>
            </a:r>
            <a:endParaRPr sz="254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10821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GB" i="1" dirty="0" smtClean="0">
                <a:sym typeface="Symbol" panose="05050102010706020507" pitchFamily="18" charset="2"/>
              </a:rPr>
              <a:t>Describe the languages denoted by the following REs:</a:t>
            </a:r>
            <a:endParaRPr lang="en-GB" dirty="0" smtClean="0">
              <a:sym typeface="Symbol" panose="05050102010706020507" pitchFamily="18" charset="2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a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a | b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a*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(a | b)*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(a | b)(a | b)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i="1" dirty="0" smtClean="0">
                <a:sym typeface="Symbol" panose="05050102010706020507" pitchFamily="18" charset="2"/>
              </a:rPr>
              <a:t>(a*b*)*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dirty="0" smtClean="0">
                <a:sym typeface="Symbol" panose="05050102010706020507" pitchFamily="18" charset="2"/>
              </a:rPr>
              <a:t>(</a:t>
            </a:r>
            <a:r>
              <a:rPr lang="en-GB" i="1" dirty="0" smtClean="0">
                <a:sym typeface="Symbol" panose="05050102010706020507" pitchFamily="18" charset="2"/>
              </a:rPr>
              <a:t>a | b)*baa</a:t>
            </a:r>
            <a:r>
              <a:rPr lang="en-GB" dirty="0" smtClean="0">
                <a:sym typeface="Symbol" panose="05050102010706020507" pitchFamily="18" charset="2"/>
              </a:rPr>
              <a:t>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627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52C7-B766-4E35-92C2-BB91A11B2B12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F1F-63E5-4D15-8EEC-F8620A5D788C}" type="slidenum">
              <a:rPr lang="en-GB">
                <a:solidFill>
                  <a:srgbClr val="000000"/>
                </a:solidFill>
              </a:rPr>
              <a:pPr/>
              <a:t>66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GB"/>
              <a:t>Examples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144000" cy="5410200"/>
          </a:xfrm>
        </p:spPr>
        <p:txBody>
          <a:bodyPr/>
          <a:lstStyle/>
          <a:p>
            <a:r>
              <a:rPr lang="en-GB" sz="2800" i="1" dirty="0"/>
              <a:t>integer </a:t>
            </a:r>
            <a:r>
              <a:rPr lang="en-GB" sz="2800" i="1" dirty="0">
                <a:sym typeface="Symbol" panose="05050102010706020507" pitchFamily="18" charset="2"/>
              </a:rPr>
              <a:t> (+ | – | ) (0 | 1 | 2 | … | 9)+</a:t>
            </a:r>
          </a:p>
          <a:p>
            <a:r>
              <a:rPr lang="en-GB" sz="2800" i="1" dirty="0"/>
              <a:t>integer </a:t>
            </a:r>
            <a:r>
              <a:rPr lang="en-GB" sz="2800" i="1" dirty="0">
                <a:sym typeface="Symbol" panose="05050102010706020507" pitchFamily="18" charset="2"/>
              </a:rPr>
              <a:t> (+ | – | ) (0 | (1 | 2 | … | 9) (0 | 1 | 2 | … | 9)*)</a:t>
            </a:r>
          </a:p>
          <a:p>
            <a:r>
              <a:rPr lang="en-GB" sz="2800" i="1" dirty="0">
                <a:sym typeface="Symbol" panose="05050102010706020507" pitchFamily="18" charset="2"/>
              </a:rPr>
              <a:t>decimal  integer.(0 | 1 | 2 | … | 9)*</a:t>
            </a:r>
          </a:p>
          <a:p>
            <a:r>
              <a:rPr lang="en-GB" sz="2800" i="1" dirty="0">
                <a:sym typeface="Symbol" panose="05050102010706020507" pitchFamily="18" charset="2"/>
              </a:rPr>
              <a:t>identifier  [a-</a:t>
            </a:r>
            <a:r>
              <a:rPr lang="en-GB" sz="2800" i="1" dirty="0" err="1">
                <a:sym typeface="Symbol" panose="05050102010706020507" pitchFamily="18" charset="2"/>
              </a:rPr>
              <a:t>zA</a:t>
            </a:r>
            <a:r>
              <a:rPr lang="en-GB" sz="2800" i="1" dirty="0">
                <a:sym typeface="Symbol" panose="05050102010706020507" pitchFamily="18" charset="2"/>
              </a:rPr>
              <a:t>-Z] [a-zA-Z0-9]*</a:t>
            </a:r>
          </a:p>
          <a:p>
            <a:endParaRPr lang="en-GB" sz="2800" dirty="0">
              <a:sym typeface="Symbol" panose="05050102010706020507" pitchFamily="18" charset="2"/>
            </a:endParaRPr>
          </a:p>
          <a:p>
            <a:r>
              <a:rPr lang="en-GB" sz="2800" dirty="0">
                <a:sym typeface="Symbol" panose="05050102010706020507" pitchFamily="18" charset="2"/>
              </a:rPr>
              <a:t>Real-life application (</a:t>
            </a:r>
            <a:r>
              <a:rPr lang="en-GB" sz="2800" dirty="0" err="1">
                <a:sym typeface="Symbol" panose="05050102010706020507" pitchFamily="18" charset="2"/>
              </a:rPr>
              <a:t>perl</a:t>
            </a:r>
            <a:r>
              <a:rPr lang="en-GB" sz="2800" dirty="0">
                <a:sym typeface="Symbol" panose="05050102010706020507" pitchFamily="18" charset="2"/>
              </a:rPr>
              <a:t> regular expressions):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GB" sz="2300" b="1" dirty="0">
                <a:latin typeface="Courier New" panose="02070309020205020404" pitchFamily="49" charset="0"/>
              </a:rPr>
              <a:t>[+</a:t>
            </a:r>
            <a:r>
              <a:rPr lang="en-GB" sz="2300" b="1" dirty="0">
                <a:latin typeface="Courier New" panose="02070309020205020404" pitchFamily="49" charset="0"/>
                <a:sym typeface="Symbol" panose="05050102010706020507" pitchFamily="18" charset="2"/>
              </a:rPr>
              <a:t>–</a:t>
            </a:r>
            <a:r>
              <a:rPr lang="en-GB" sz="2300" b="1" dirty="0">
                <a:latin typeface="Courier New" panose="02070309020205020404" pitchFamily="49" charset="0"/>
              </a:rPr>
              <a:t>]?(\d+\.\d+|\d+\.|\.\d+)</a:t>
            </a:r>
            <a:endParaRPr lang="en-GB" sz="2300" dirty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GB" sz="2300" b="1" dirty="0">
                <a:latin typeface="Courier New" panose="02070309020205020404" pitchFamily="49" charset="0"/>
              </a:rPr>
              <a:t>[+</a:t>
            </a:r>
            <a:r>
              <a:rPr lang="en-GB" sz="2300" b="1" dirty="0">
                <a:latin typeface="Courier New" panose="02070309020205020404" pitchFamily="49" charset="0"/>
                <a:sym typeface="Symbol" panose="05050102010706020507" pitchFamily="18" charset="2"/>
              </a:rPr>
              <a:t>–</a:t>
            </a:r>
            <a:r>
              <a:rPr lang="en-GB" sz="2300" b="1" dirty="0">
                <a:latin typeface="Courier New" panose="02070309020205020404" pitchFamily="49" charset="0"/>
              </a:rPr>
              <a:t>]?(\d+\.\d+|\d+\.|\.\d+|\d+)([</a:t>
            </a:r>
            <a:r>
              <a:rPr lang="en-GB" sz="2300" b="1" dirty="0" err="1">
                <a:latin typeface="Courier New" panose="02070309020205020404" pitchFamily="49" charset="0"/>
              </a:rPr>
              <a:t>eE</a:t>
            </a:r>
            <a:r>
              <a:rPr lang="en-GB" sz="2300" b="1" dirty="0">
                <a:latin typeface="Courier New" panose="02070309020205020404" pitchFamily="49" charset="0"/>
              </a:rPr>
              <a:t>][+</a:t>
            </a:r>
            <a:r>
              <a:rPr lang="en-GB" sz="2300" b="1" dirty="0">
                <a:latin typeface="Courier New" panose="02070309020205020404" pitchFamily="49" charset="0"/>
                <a:sym typeface="Symbol" panose="05050102010706020507" pitchFamily="18" charset="2"/>
              </a:rPr>
              <a:t>–</a:t>
            </a:r>
            <a:r>
              <a:rPr lang="en-GB" sz="2300" b="1" dirty="0">
                <a:latin typeface="Courier New" panose="02070309020205020404" pitchFamily="49" charset="0"/>
              </a:rPr>
              <a:t>]?\d+)?</a:t>
            </a:r>
            <a:endParaRPr lang="en-GB" sz="2300" dirty="0"/>
          </a:p>
          <a:p>
            <a:pPr lvl="2"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200" dirty="0">
                <a:sym typeface="Symbol" panose="05050102010706020507" pitchFamily="18" charset="2"/>
              </a:rPr>
              <a:t>(for more information read:  </a:t>
            </a:r>
            <a:r>
              <a:rPr lang="en-GB" sz="2200" b="1" dirty="0">
                <a:latin typeface="Courier New" panose="02070309020205020404" pitchFamily="49" charset="0"/>
                <a:sym typeface="Symbol" panose="05050102010706020507" pitchFamily="18" charset="2"/>
              </a:rPr>
              <a:t>% man </a:t>
            </a:r>
            <a:r>
              <a:rPr lang="en-GB" sz="2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perlre</a:t>
            </a:r>
            <a:r>
              <a:rPr lang="en-GB" sz="2200" dirty="0">
                <a:sym typeface="Symbol" panose="05050102010706020507" pitchFamily="18" charset="2"/>
              </a:rPr>
              <a:t>)</a:t>
            </a:r>
          </a:p>
          <a:p>
            <a:pPr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2800" i="1" dirty="0">
                <a:sym typeface="Symbol" panose="05050102010706020507" pitchFamily="18" charset="2"/>
              </a:rPr>
              <a:t>(Not all languages can be described by regular expressions. But, we don’t care for now).</a:t>
            </a:r>
          </a:p>
        </p:txBody>
      </p:sp>
    </p:spTree>
    <p:extLst>
      <p:ext uri="{BB962C8B-B14F-4D97-AF65-F5344CB8AC3E}">
        <p14:creationId xmlns:p14="http://schemas.microsoft.com/office/powerpoint/2010/main" val="27474846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3E7-752C-4DEB-9D0C-F0A36541572D}" type="datetime5">
              <a:rPr lang="en-GB"/>
              <a:pPr/>
              <a:t>2-Nov-20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F0E1-4824-46FA-80B3-89B97A61236F}" type="slidenum">
              <a:rPr lang="en-GB"/>
              <a:pPr/>
              <a:t>67</a:t>
            </a:fld>
            <a:endParaRPr lang="en-GB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"/>
            <a:ext cx="8534400" cy="609600"/>
          </a:xfrm>
        </p:spPr>
        <p:txBody>
          <a:bodyPr/>
          <a:lstStyle/>
          <a:p>
            <a:r>
              <a:rPr lang="en-GB"/>
              <a:t>Building a Lexical Analyser by hand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762000"/>
            <a:ext cx="8991600" cy="5562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dirty="0"/>
              <a:t>Based on the specifications of tokens through regular expressions we can write a lexical analyser. One approach is to check case by case and split into smaller problems that can be solved </a:t>
            </a:r>
            <a:r>
              <a:rPr lang="en-GB" sz="2400" i="1" dirty="0"/>
              <a:t>ad hoc</a:t>
            </a:r>
            <a:r>
              <a:rPr lang="en-GB" sz="2400" dirty="0"/>
              <a:t>. Example:</a:t>
            </a:r>
          </a:p>
          <a:p>
            <a:pPr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GB" sz="1800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void </a:t>
            </a:r>
            <a:r>
              <a:rPr lang="en-GB" sz="2000" b="1" dirty="0" err="1">
                <a:latin typeface="Courier New" panose="02070309020205020404" pitchFamily="49" charset="0"/>
              </a:rPr>
              <a:t>get_next_token</a:t>
            </a:r>
            <a:r>
              <a:rPr lang="en-GB" sz="2000" b="1" dirty="0">
                <a:latin typeface="Courier New" panose="02070309020205020404" pitchFamily="49" charset="0"/>
              </a:rPr>
              <a:t>()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	c=</a:t>
            </a:r>
            <a:r>
              <a:rPr lang="en-GB" sz="2000" b="1" dirty="0" err="1">
                <a:latin typeface="Courier New" panose="02070309020205020404" pitchFamily="49" charset="0"/>
              </a:rPr>
              <a:t>input_char</a:t>
            </a:r>
            <a:r>
              <a:rPr lang="en-GB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	if (</a:t>
            </a:r>
            <a:r>
              <a:rPr lang="en-GB" sz="2000" b="1" dirty="0" err="1">
                <a:latin typeface="Courier New" panose="02070309020205020404" pitchFamily="49" charset="0"/>
              </a:rPr>
              <a:t>is_eof</a:t>
            </a:r>
            <a:r>
              <a:rPr lang="en-GB" sz="2000" b="1" dirty="0">
                <a:latin typeface="Courier New" panose="02070309020205020404" pitchFamily="49" charset="0"/>
              </a:rPr>
              <a:t>(c)) { token 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 (EOF,”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eof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”); return}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if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is_letter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(c)) {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recognise_id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()}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else if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is_digit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(c)) {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recognise_number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()}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	 else if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is_operator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(c))||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is_separator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(c))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		{token 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c,c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)}  //single char assumed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		else {token 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ERROR,c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)}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return;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...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do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get_next_token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	print(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token.class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token.attribute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} while (</a:t>
            </a:r>
            <a:r>
              <a:rPr lang="en-GB" sz="20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token.class</a:t>
            </a:r>
            <a:r>
              <a:rPr lang="en-GB" sz="2000" b="1" dirty="0">
                <a:latin typeface="Courier New" panose="02070309020205020404" pitchFamily="49" charset="0"/>
                <a:sym typeface="Symbol" panose="05050102010706020507" pitchFamily="18" charset="2"/>
              </a:rPr>
              <a:t> != EOF);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0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GB" sz="2300" i="1" dirty="0">
                <a:sym typeface="Symbol" panose="05050102010706020507" pitchFamily="18" charset="2"/>
              </a:rPr>
              <a:t>Can be efficient; but requires a lot of work and may be difficult to modify!</a:t>
            </a:r>
            <a:endParaRPr lang="en-GB" sz="2300" b="1" i="1" dirty="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270906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9940-6565-40F2-B36E-421C8C06EDFA}" type="datetime5">
              <a:rPr lang="en-GB"/>
              <a:pPr/>
              <a:t>2-Nov-20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54F-B556-4E90-B536-7B76517B3AF5}" type="slidenum">
              <a:rPr lang="en-GB"/>
              <a:pPr/>
              <a:t>68</a:t>
            </a:fld>
            <a:endParaRPr lang="en-GB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9144000" cy="609600"/>
          </a:xfrm>
        </p:spPr>
        <p:txBody>
          <a:bodyPr/>
          <a:lstStyle/>
          <a:p>
            <a:r>
              <a:rPr lang="en-GB" sz="4000"/>
              <a:t>Building Lexical Analysers “automatically”</a:t>
            </a:r>
            <a:endParaRPr lang="en-GB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685800"/>
            <a:ext cx="89916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b="1" u="sng"/>
              <a:t>Idea</a:t>
            </a:r>
            <a:r>
              <a:rPr lang="en-GB" sz="2400"/>
              <a:t>: try the regular expressions one by one and find the longest match: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1800"/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set (token.class, token.length) 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GB" sz="2000" b="1">
                <a:latin typeface="Courier New" panose="02070309020205020404" pitchFamily="49" charset="0"/>
              </a:rPr>
              <a:t>(NULL, 0)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// first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find max_length such that input matches T</a:t>
            </a:r>
            <a:r>
              <a:rPr lang="en-GB" sz="2000" b="1" baseline="-25000">
                <a:latin typeface="Courier New" panose="02070309020205020404" pitchFamily="49" charset="0"/>
              </a:rPr>
              <a:t>1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GB" sz="2000" b="1">
                <a:latin typeface="Courier New" panose="02070309020205020404" pitchFamily="49" charset="0"/>
              </a:rPr>
              <a:t>RE</a:t>
            </a:r>
            <a:r>
              <a:rPr lang="en-GB" sz="2000" b="1" baseline="-25000">
                <a:latin typeface="Courier New" panose="02070309020205020404" pitchFamily="49" charset="0"/>
              </a:rPr>
              <a:t>1</a:t>
            </a:r>
            <a:endParaRPr lang="en-GB" sz="2000" b="1">
              <a:latin typeface="Courier New" panose="02070309020205020404" pitchFamily="49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if max_length &gt; token.length 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	set (token.class, token.length) 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GB" sz="2000" b="1">
                <a:latin typeface="Courier New" panose="02070309020205020404" pitchFamily="49" charset="0"/>
              </a:rPr>
              <a:t>(T</a:t>
            </a:r>
            <a:r>
              <a:rPr lang="en-GB" sz="2000" b="1" baseline="-25000">
                <a:latin typeface="Courier New" panose="02070309020205020404" pitchFamily="49" charset="0"/>
              </a:rPr>
              <a:t>1</a:t>
            </a:r>
            <a:r>
              <a:rPr lang="en-GB" sz="2000" b="1">
                <a:latin typeface="Courier New" panose="02070309020205020404" pitchFamily="49" charset="0"/>
              </a:rPr>
              <a:t>, max_length)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// second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find max_length such that input matches T</a:t>
            </a:r>
            <a:r>
              <a:rPr lang="en-GB" sz="2000" b="1" baseline="-25000">
                <a:latin typeface="Courier New" panose="02070309020205020404" pitchFamily="49" charset="0"/>
              </a:rPr>
              <a:t>2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GB" sz="2000" b="1">
                <a:latin typeface="Courier New" panose="02070309020205020404" pitchFamily="49" charset="0"/>
              </a:rPr>
              <a:t>RE</a:t>
            </a:r>
            <a:r>
              <a:rPr lang="en-GB" sz="2000" b="1" baseline="-25000">
                <a:latin typeface="Courier New" panose="02070309020205020404" pitchFamily="49" charset="0"/>
              </a:rPr>
              <a:t>2</a:t>
            </a:r>
            <a:endParaRPr lang="en-GB" sz="2000" b="1">
              <a:latin typeface="Courier New" panose="02070309020205020404" pitchFamily="49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if max_length &gt; token.length 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	set (token.class, token.length) 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GB" sz="2000" b="1">
                <a:latin typeface="Courier New" panose="02070309020205020404" pitchFamily="49" charset="0"/>
              </a:rPr>
              <a:t>(T</a:t>
            </a:r>
            <a:r>
              <a:rPr lang="en-GB" sz="2000" b="1" baseline="-25000">
                <a:latin typeface="Courier New" panose="02070309020205020404" pitchFamily="49" charset="0"/>
              </a:rPr>
              <a:t>2</a:t>
            </a:r>
            <a:r>
              <a:rPr lang="en-GB" sz="2000" b="1">
                <a:latin typeface="Courier New" panose="02070309020205020404" pitchFamily="49" charset="0"/>
              </a:rPr>
              <a:t>, max_length)</a:t>
            </a:r>
          </a:p>
          <a:p>
            <a:pPr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// n-th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find max_length such that input matches T</a:t>
            </a:r>
            <a:r>
              <a:rPr lang="en-GB" sz="2000" b="1" baseline="-25000">
                <a:latin typeface="Courier New" panose="02070309020205020404" pitchFamily="49" charset="0"/>
              </a:rPr>
              <a:t>n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GB" sz="2000" b="1">
                <a:latin typeface="Courier New" panose="02070309020205020404" pitchFamily="49" charset="0"/>
              </a:rPr>
              <a:t>RE</a:t>
            </a:r>
            <a:r>
              <a:rPr lang="en-GB" sz="2000" b="1" baseline="-25000">
                <a:latin typeface="Courier New" panose="02070309020205020404" pitchFamily="49" charset="0"/>
              </a:rPr>
              <a:t>n</a:t>
            </a:r>
            <a:endParaRPr lang="en-GB" sz="2000" b="1">
              <a:latin typeface="Courier New" panose="02070309020205020404" pitchFamily="49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if max_length &gt; token.length 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		set (token.class, token.length) </a:t>
            </a:r>
            <a:r>
              <a:rPr lang="en-GB" sz="2000" b="1">
                <a:latin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GB" sz="2000" b="1">
                <a:latin typeface="Courier New" panose="02070309020205020404" pitchFamily="49" charset="0"/>
              </a:rPr>
              <a:t>(T</a:t>
            </a:r>
            <a:r>
              <a:rPr lang="en-GB" sz="2000" b="1" baseline="-25000">
                <a:latin typeface="Courier New" panose="02070309020205020404" pitchFamily="49" charset="0"/>
              </a:rPr>
              <a:t>n</a:t>
            </a:r>
            <a:r>
              <a:rPr lang="en-GB" sz="2000" b="1">
                <a:latin typeface="Courier New" panose="02070309020205020404" pitchFamily="49" charset="0"/>
              </a:rPr>
              <a:t>, max_length)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// error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000" b="1">
                <a:latin typeface="Courier New" panose="02070309020205020404" pitchFamily="49" charset="0"/>
              </a:rPr>
              <a:t>if (token.class == NULL) { handle no_match 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000" b="1">
              <a:latin typeface="Courier New" panose="02070309020205020404" pitchFamily="49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GB" sz="2400" b="1" u="sng"/>
              <a:t>Disadvantage</a:t>
            </a:r>
            <a:r>
              <a:rPr lang="en-GB" sz="2400"/>
              <a:t>: linearly dependent on number of token classes and requires restarting the search for each regular expression.</a:t>
            </a:r>
          </a:p>
        </p:txBody>
      </p:sp>
    </p:spTree>
    <p:extLst>
      <p:ext uri="{BB962C8B-B14F-4D97-AF65-F5344CB8AC3E}">
        <p14:creationId xmlns:p14="http://schemas.microsoft.com/office/powerpoint/2010/main" val="23275992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7559-3BCD-451D-BFC3-FDCED4F3D370}" type="datetime5">
              <a:rPr lang="en-GB">
                <a:solidFill>
                  <a:srgbClr val="000000"/>
                </a:solidFill>
              </a:rPr>
              <a:pPr/>
              <a:t>2-Nov-20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3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4C6D-F507-4BF2-81CE-1151A9EAABDA}" type="slidenum">
              <a:rPr lang="en-GB">
                <a:solidFill>
                  <a:srgbClr val="000000"/>
                </a:solidFill>
              </a:rPr>
              <a:pPr/>
              <a:t>69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8915400" cy="914400"/>
          </a:xfrm>
        </p:spPr>
        <p:txBody>
          <a:bodyPr/>
          <a:lstStyle/>
          <a:p>
            <a:r>
              <a:rPr lang="en-GB" sz="3400"/>
              <a:t>We study REs to </a:t>
            </a:r>
            <a:r>
              <a:rPr lang="en-GB" sz="3400" b="1" u="sng"/>
              <a:t>automate</a:t>
            </a:r>
            <a:r>
              <a:rPr lang="en-GB" sz="3400"/>
              <a:t> scanner construction!</a:t>
            </a:r>
            <a:endParaRPr lang="en-GB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839200" cy="167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Consider the problem of recognising register names starting with r and requiring at least one digit: </a:t>
            </a:r>
          </a:p>
          <a:p>
            <a:pPr>
              <a:buFontTx/>
              <a:buNone/>
            </a:pPr>
            <a:r>
              <a:rPr lang="en-GB" sz="2400" i="1"/>
              <a:t>Register </a:t>
            </a:r>
            <a:r>
              <a:rPr lang="en-GB" sz="2400" i="1">
                <a:sym typeface="Symbol" panose="05050102010706020507" pitchFamily="18" charset="2"/>
              </a:rPr>
              <a:t> r (0|1|2|…|9) (0|1|2|…|9)*</a:t>
            </a:r>
            <a:r>
              <a:rPr lang="en-GB" sz="2400">
                <a:sym typeface="Symbol" panose="05050102010706020507" pitchFamily="18" charset="2"/>
              </a:rPr>
              <a:t> (or, </a:t>
            </a:r>
            <a:r>
              <a:rPr lang="en-GB" sz="2400" i="1">
                <a:sym typeface="Symbol" panose="05050102010706020507" pitchFamily="18" charset="2"/>
              </a:rPr>
              <a:t>Register  r Digit Digit*</a:t>
            </a:r>
            <a:r>
              <a:rPr lang="en-GB" sz="2400">
                <a:sym typeface="Symbol" panose="05050102010706020507" pitchFamily="18" charset="2"/>
              </a:rPr>
              <a:t>)</a:t>
            </a:r>
          </a:p>
          <a:p>
            <a:pPr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The RE corresponds to a </a:t>
            </a:r>
            <a:r>
              <a:rPr lang="en-GB" sz="2400" b="1" u="sng">
                <a:sym typeface="Symbol" panose="05050102010706020507" pitchFamily="18" charset="2"/>
              </a:rPr>
              <a:t>transition diagram</a:t>
            </a:r>
            <a:r>
              <a:rPr lang="en-GB" sz="2400">
                <a:sym typeface="Symbol" panose="05050102010706020507" pitchFamily="18" charset="2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524000" y="4267200"/>
            <a:ext cx="914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FontTx/>
              <a:buNone/>
            </a:pPr>
            <a:r>
              <a:rPr lang="en-GB" sz="2400">
                <a:solidFill>
                  <a:srgbClr val="000000"/>
                </a:solidFill>
              </a:rPr>
              <a:t>Depicts</a:t>
            </a: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 the actions that take place in the scanner.</a:t>
            </a:r>
          </a:p>
          <a:p>
            <a:pPr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FontTx/>
              <a:buNone/>
            </a:pPr>
            <a:r>
              <a:rPr lang="en-GB" sz="2200">
                <a:solidFill>
                  <a:srgbClr val="000000"/>
                </a:solidFill>
                <a:sym typeface="Symbol" panose="05050102010706020507" pitchFamily="18" charset="2"/>
              </a:rPr>
              <a:t>•  A circle represents a state; S0: start state; S2: final state (double circle)</a:t>
            </a:r>
          </a:p>
          <a:p>
            <a:pPr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FontTx/>
              <a:buNone/>
            </a:pPr>
            <a:r>
              <a:rPr lang="en-GB" sz="2200">
                <a:solidFill>
                  <a:srgbClr val="000000"/>
                </a:solidFill>
                <a:sym typeface="Symbol" panose="05050102010706020507" pitchFamily="18" charset="2"/>
              </a:rPr>
              <a:t>• An arrow represents a transition; the label specifies the cause of the transition.</a:t>
            </a:r>
          </a:p>
          <a:p>
            <a:pPr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FontTx/>
              <a:buNone/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A string is accepted if, going through the transitions, ends in a final state (for example, r345, r0, r29, as opposed to a, r, rab)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4517" name="Oval 5"/>
          <p:cNvSpPr>
            <a:spLocks noChangeArrowheads="1"/>
          </p:cNvSpPr>
          <p:nvPr/>
        </p:nvSpPr>
        <p:spPr bwMode="auto">
          <a:xfrm>
            <a:off x="3733800" y="3352800"/>
            <a:ext cx="685800" cy="762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0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7086600" y="3352800"/>
            <a:ext cx="685800" cy="762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5410200" y="3352800"/>
            <a:ext cx="685800" cy="762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1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2590800" y="3733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44196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60960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cxnSp>
        <p:nvCxnSpPr>
          <p:cNvPr id="64523" name="AutoShape 11"/>
          <p:cNvCxnSpPr>
            <a:cxnSpLocks noChangeShapeType="1"/>
            <a:stCxn id="64518" idx="7"/>
            <a:endCxn id="64518" idx="1"/>
          </p:cNvCxnSpPr>
          <p:nvPr/>
        </p:nvCxnSpPr>
        <p:spPr bwMode="auto">
          <a:xfrm rot="16200000" flipH="1" flipV="1">
            <a:off x="7428707" y="3221832"/>
            <a:ext cx="1588" cy="485775"/>
          </a:xfrm>
          <a:prstGeom prst="curvedConnector3">
            <a:avLst>
              <a:gd name="adj1" fmla="val -29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4556125" y="324167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6156326" y="3241675"/>
            <a:ext cx="74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digit</a:t>
            </a:r>
          </a:p>
        </p:txBody>
      </p:sp>
      <p:sp>
        <p:nvSpPr>
          <p:cNvPr id="64526" name="Oval 14"/>
          <p:cNvSpPr>
            <a:spLocks noChangeArrowheads="1"/>
          </p:cNvSpPr>
          <p:nvPr/>
        </p:nvSpPr>
        <p:spPr bwMode="auto">
          <a:xfrm>
            <a:off x="7162800" y="3429000"/>
            <a:ext cx="5334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2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7604126" y="2784475"/>
            <a:ext cx="74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digit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2209801" y="3276601"/>
            <a:ext cx="7136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start</a:t>
            </a:r>
            <a:endParaRPr lang="en-GB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4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9479" y="503689"/>
            <a:ext cx="788036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63" dirty="0"/>
              <a:t>What </a:t>
            </a:r>
            <a:r>
              <a:rPr sz="3993" spc="277" dirty="0"/>
              <a:t>Tokens </a:t>
            </a:r>
            <a:r>
              <a:rPr sz="3993" spc="363" dirty="0"/>
              <a:t>are </a:t>
            </a:r>
            <a:r>
              <a:rPr sz="3993" spc="386" dirty="0"/>
              <a:t>Useful</a:t>
            </a:r>
            <a:r>
              <a:rPr sz="3993" spc="504" dirty="0"/>
              <a:t> </a:t>
            </a:r>
            <a:r>
              <a:rPr sz="3993" spc="449" dirty="0"/>
              <a:t>Here?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627811" y="1574459"/>
            <a:ext cx="6855118" cy="1065494"/>
          </a:xfrm>
          <a:prstGeom prst="rect">
            <a:avLst/>
          </a:prstGeom>
        </p:spPr>
        <p:txBody>
          <a:bodyPr vert="horz" wrap="square" lIns="0" tIns="39189" rIns="0" bIns="0" rtlCol="0">
            <a:spAutoFit/>
          </a:bodyPr>
          <a:lstStyle/>
          <a:p>
            <a:pPr marL="730781" marR="4611" indent="-719255">
              <a:lnSpc>
                <a:spcPts val="2677"/>
              </a:lnSpc>
              <a:spcBef>
                <a:spcPts val="309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for (int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=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&lt;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myArray[5]; ++k)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cout &lt;&lt;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&lt;&lt;</a:t>
            </a:r>
            <a:r>
              <a:rPr sz="2360" b="1" spc="-27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endl;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14"/>
              </a:lnSpc>
            </a:pP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236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363583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24E5-3646-40BA-80D7-DA58D1F0FBCE}" type="datetime5">
              <a:rPr lang="en-GB"/>
              <a:pPr/>
              <a:t>2-Nov-20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F834-758A-44A7-ADE5-AFFC795B5C78}" type="slidenum">
              <a:rPr lang="en-GB"/>
              <a:pPr/>
              <a:t>70</a:t>
            </a:fld>
            <a:endParaRPr lang="en-GB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762000"/>
          </a:xfrm>
        </p:spPr>
        <p:txBody>
          <a:bodyPr/>
          <a:lstStyle/>
          <a:p>
            <a:r>
              <a:rPr lang="en-GB" dirty="0"/>
              <a:t>Towards Automation (finally!)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762000"/>
            <a:ext cx="86106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600" dirty="0"/>
              <a:t>An easy (computerised) implementation of a transition diagram is a </a:t>
            </a:r>
            <a:r>
              <a:rPr lang="en-GB" sz="2600" b="1" u="sng" dirty="0"/>
              <a:t>transition table</a:t>
            </a:r>
            <a:r>
              <a:rPr lang="en-GB" sz="2600" dirty="0"/>
              <a:t>: a column for each input symbol and a row for each state. An entry is a set of states that can be reached from a state on some input symbol. E.g.: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			state   	‘r’ 	  digit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			  0     	 1    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			  1     	 -         2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	       	  2(final)	 -         2    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Tx/>
              <a:buNone/>
            </a:pPr>
            <a:r>
              <a:rPr lang="en-GB" sz="2600" dirty="0"/>
              <a:t>If we know the transition table and the final state(s) we can build directly a recogniser that detects acceptance: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char=</a:t>
            </a:r>
            <a:r>
              <a:rPr lang="en-GB" sz="1800" b="1" dirty="0" err="1">
                <a:latin typeface="Courier New" panose="02070309020205020404" pitchFamily="49" charset="0"/>
              </a:rPr>
              <a:t>input_char</a:t>
            </a:r>
            <a:r>
              <a:rPr lang="en-GB" sz="1800" b="1" dirty="0">
                <a:latin typeface="Courier New" panose="02070309020205020404" pitchFamily="49" charset="0"/>
              </a:rPr>
              <a:t>();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state=0;    // starting state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while (char != EOF)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    state </a:t>
            </a:r>
            <a:r>
              <a:rPr lang="en-GB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 table(</a:t>
            </a:r>
            <a:r>
              <a:rPr lang="en-GB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state,char</a:t>
            </a:r>
            <a:r>
              <a:rPr lang="en-GB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if (state == ‘-’) return failure;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    word=</a:t>
            </a:r>
            <a:r>
              <a:rPr lang="en-GB" sz="18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word+char</a:t>
            </a:r>
            <a:r>
              <a:rPr lang="en-GB" sz="1800" b="1" dirty="0">
                <a:latin typeface="Courier New" panose="02070309020205020404" pitchFamily="49" charset="0"/>
                <a:sym typeface="Symbol" panose="05050102010706020507" pitchFamily="18" charset="2"/>
              </a:rPr>
              <a:t>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    char=</a:t>
            </a:r>
            <a:r>
              <a:rPr lang="en-GB" sz="1800" b="1" dirty="0" err="1">
                <a:latin typeface="Courier New" panose="02070309020205020404" pitchFamily="49" charset="0"/>
              </a:rPr>
              <a:t>input_char</a:t>
            </a:r>
            <a:r>
              <a:rPr lang="en-GB" sz="18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if (state == FINAL) return acceptance; else return failure;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071027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&amp; NFA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3600" dirty="0" smtClean="0"/>
              <a:t>The generalised transition diagram is a </a:t>
            </a:r>
            <a:r>
              <a:rPr lang="en-GB" sz="3600" b="1" u="sng" dirty="0" smtClean="0"/>
              <a:t>finite automaton</a:t>
            </a:r>
            <a:r>
              <a:rPr lang="en-GB" sz="3600" dirty="0" smtClean="0"/>
              <a:t>. It can be:</a:t>
            </a:r>
          </a:p>
          <a:p>
            <a:r>
              <a:rPr lang="en-GB" b="1" dirty="0" smtClean="0"/>
              <a:t>Deterministic</a:t>
            </a:r>
            <a:r>
              <a:rPr lang="en-GB" dirty="0" smtClean="0"/>
              <a:t>, DFA; as in the example </a:t>
            </a:r>
          </a:p>
          <a:p>
            <a:r>
              <a:rPr lang="en-GB" b="1" dirty="0" smtClean="0"/>
              <a:t>Non-Deterministic</a:t>
            </a:r>
            <a:r>
              <a:rPr lang="en-GB" dirty="0" smtClean="0"/>
              <a:t>, NFA; more than 1 transition out of a state may be possible on the same input symbol: think about:  </a:t>
            </a:r>
            <a:r>
              <a:rPr lang="en-GB" i="1" dirty="0" smtClean="0"/>
              <a:t>(a | b)* </a:t>
            </a:r>
            <a:r>
              <a:rPr lang="en-GB" i="1" dirty="0" err="1" smtClean="0"/>
              <a:t>abb</a:t>
            </a:r>
            <a:endParaRPr lang="en-GB" dirty="0" smtClean="0"/>
          </a:p>
          <a:p>
            <a:pPr>
              <a:buFontTx/>
              <a:buNone/>
            </a:pPr>
            <a:r>
              <a:rPr lang="en-GB" sz="4000" i="1" dirty="0" smtClean="0"/>
              <a:t>Every regular expression can be converted to a DFA!</a:t>
            </a:r>
            <a:endParaRPr lang="en-GB" sz="36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3542-9895-4FD7-B57D-7D977EF6EED9}" type="slidenum">
              <a:rPr lang="en-GB" smtClean="0">
                <a:solidFill>
                  <a:srgbClr val="000000"/>
                </a:solidFill>
              </a:rPr>
              <a:pPr/>
              <a:t>71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85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9479" y="503689"/>
            <a:ext cx="788036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63" dirty="0"/>
              <a:t>What </a:t>
            </a:r>
            <a:r>
              <a:rPr sz="3993" spc="277" dirty="0"/>
              <a:t>Tokens </a:t>
            </a:r>
            <a:r>
              <a:rPr sz="3993" spc="363" dirty="0"/>
              <a:t>are </a:t>
            </a:r>
            <a:r>
              <a:rPr sz="3993" spc="386" dirty="0"/>
              <a:t>Useful</a:t>
            </a:r>
            <a:r>
              <a:rPr sz="3993" spc="504" dirty="0"/>
              <a:t> </a:t>
            </a:r>
            <a:r>
              <a:rPr sz="3993" spc="449" dirty="0"/>
              <a:t>Here?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627811" y="1574459"/>
            <a:ext cx="6855118" cy="1065494"/>
          </a:xfrm>
          <a:prstGeom prst="rect">
            <a:avLst/>
          </a:prstGeom>
        </p:spPr>
        <p:txBody>
          <a:bodyPr vert="horz" wrap="square" lIns="0" tIns="39189" rIns="0" bIns="0" rtlCol="0">
            <a:spAutoFit/>
          </a:bodyPr>
          <a:lstStyle/>
          <a:p>
            <a:pPr marL="730781" marR="4611" indent="-719255">
              <a:lnSpc>
                <a:spcPts val="2677"/>
              </a:lnSpc>
              <a:spcBef>
                <a:spcPts val="309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for (int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=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&lt;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myArray[5]; ++k)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cout &lt;&lt;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&lt;&lt;</a:t>
            </a:r>
            <a:r>
              <a:rPr sz="2360" b="1" spc="-27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endl;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14"/>
              </a:lnSpc>
            </a:pP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9089" y="2634855"/>
            <a:ext cx="539419" cy="1411742"/>
          </a:xfrm>
          <a:prstGeom prst="rect">
            <a:avLst/>
          </a:prstGeom>
        </p:spPr>
        <p:txBody>
          <a:bodyPr vert="horz" wrap="square" lIns="0" tIns="39189" rIns="0" bIns="0" rtlCol="0">
            <a:spAutoFit/>
          </a:bodyPr>
          <a:lstStyle/>
          <a:p>
            <a:pPr>
              <a:lnSpc>
                <a:spcPts val="2677"/>
              </a:lnSpc>
              <a:spcBef>
                <a:spcPts val="309"/>
              </a:spcBef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for  int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537"/>
              </a:lnSpc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&lt;&lt;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755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=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9089" y="3994930"/>
            <a:ext cx="180383" cy="72978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>
              <a:lnSpc>
                <a:spcPts val="2755"/>
              </a:lnSpc>
              <a:spcBef>
                <a:spcPts val="9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755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3990" y="2634855"/>
            <a:ext cx="203434" cy="210195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2755"/>
              </a:lnSpc>
              <a:spcBef>
                <a:spcPts val="9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77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77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endParaRPr sz="2360">
              <a:latin typeface="Courier New"/>
              <a:cs typeface="Courier New"/>
            </a:endParaRPr>
          </a:p>
          <a:p>
            <a:pPr marL="11527" marR="4611">
              <a:lnSpc>
                <a:spcPts val="2677"/>
              </a:lnSpc>
              <a:spcBef>
                <a:spcPts val="14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&lt;  [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14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]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9089" y="4674966"/>
            <a:ext cx="359613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>
              <a:spcBef>
                <a:spcPts val="91"/>
              </a:spcBef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++</a:t>
            </a:r>
            <a:endParaRPr sz="236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3587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9479" y="503689"/>
            <a:ext cx="788036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63" dirty="0"/>
              <a:t>What </a:t>
            </a:r>
            <a:r>
              <a:rPr sz="3993" spc="277" dirty="0"/>
              <a:t>Tokens </a:t>
            </a:r>
            <a:r>
              <a:rPr sz="3993" spc="363" dirty="0"/>
              <a:t>are </a:t>
            </a:r>
            <a:r>
              <a:rPr sz="3993" spc="386" dirty="0"/>
              <a:t>Useful</a:t>
            </a:r>
            <a:r>
              <a:rPr sz="3993" spc="504" dirty="0"/>
              <a:t> </a:t>
            </a:r>
            <a:r>
              <a:rPr sz="3993" spc="449" dirty="0"/>
              <a:t>Here?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627811" y="1574459"/>
            <a:ext cx="6855118" cy="1065494"/>
          </a:xfrm>
          <a:prstGeom prst="rect">
            <a:avLst/>
          </a:prstGeom>
        </p:spPr>
        <p:txBody>
          <a:bodyPr vert="horz" wrap="square" lIns="0" tIns="39189" rIns="0" bIns="0" rtlCol="0">
            <a:spAutoFit/>
          </a:bodyPr>
          <a:lstStyle/>
          <a:p>
            <a:pPr marL="730781" marR="4611" indent="-719255">
              <a:lnSpc>
                <a:spcPts val="2677"/>
              </a:lnSpc>
              <a:spcBef>
                <a:spcPts val="309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for (int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=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0;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&lt;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myArray[5]; ++k)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cout &lt;&lt; 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k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&lt;&lt;</a:t>
            </a:r>
            <a:r>
              <a:rPr sz="2360" b="1" spc="-27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endl;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14"/>
              </a:lnSpc>
            </a:pP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9089" y="2634855"/>
            <a:ext cx="539419" cy="1411742"/>
          </a:xfrm>
          <a:prstGeom prst="rect">
            <a:avLst/>
          </a:prstGeom>
        </p:spPr>
        <p:txBody>
          <a:bodyPr vert="horz" wrap="square" lIns="0" tIns="39189" rIns="0" bIns="0" rtlCol="0">
            <a:spAutoFit/>
          </a:bodyPr>
          <a:lstStyle/>
          <a:p>
            <a:pPr>
              <a:lnSpc>
                <a:spcPts val="2677"/>
              </a:lnSpc>
              <a:spcBef>
                <a:spcPts val="309"/>
              </a:spcBef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for  int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537"/>
              </a:lnSpc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&lt;&lt;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755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=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9089" y="3994930"/>
            <a:ext cx="180383" cy="72978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>
              <a:lnSpc>
                <a:spcPts val="2755"/>
              </a:lnSpc>
              <a:spcBef>
                <a:spcPts val="9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endParaRPr sz="2360">
              <a:latin typeface="Courier New"/>
              <a:cs typeface="Courier New"/>
            </a:endParaRPr>
          </a:p>
          <a:p>
            <a:pPr>
              <a:lnSpc>
                <a:spcPts val="2755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3990" y="2634855"/>
            <a:ext cx="203434" cy="210195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2755"/>
              </a:lnSpc>
              <a:spcBef>
                <a:spcPts val="9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{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77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}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77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;</a:t>
            </a:r>
            <a:endParaRPr sz="2360">
              <a:latin typeface="Courier New"/>
              <a:cs typeface="Courier New"/>
            </a:endParaRPr>
          </a:p>
          <a:p>
            <a:pPr marL="11527" marR="4611">
              <a:lnSpc>
                <a:spcPts val="2677"/>
              </a:lnSpc>
              <a:spcBef>
                <a:spcPts val="141"/>
              </a:spcBef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&lt;  [</a:t>
            </a:r>
            <a:endParaRPr sz="2360">
              <a:latin typeface="Courier New"/>
              <a:cs typeface="Courier New"/>
            </a:endParaRPr>
          </a:p>
          <a:p>
            <a:pPr marL="11527">
              <a:lnSpc>
                <a:spcPts val="2614"/>
              </a:lnSpc>
            </a:pPr>
            <a:r>
              <a:rPr sz="2360" b="1" dirty="0">
                <a:solidFill>
                  <a:srgbClr val="0000FF"/>
                </a:solidFill>
                <a:latin typeface="Courier New"/>
                <a:cs typeface="Courier New"/>
              </a:rPr>
              <a:t>]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7563" y="4674967"/>
            <a:ext cx="2720148" cy="143741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++</a:t>
            </a:r>
            <a:endParaRPr sz="2360">
              <a:latin typeface="Courier New"/>
              <a:cs typeface="Courier New"/>
            </a:endParaRPr>
          </a:p>
          <a:p>
            <a:pPr>
              <a:spcBef>
                <a:spcPts val="14"/>
              </a:spcBef>
            </a:pPr>
            <a:endParaRPr sz="2405">
              <a:latin typeface="Courier New"/>
              <a:cs typeface="Courier New"/>
            </a:endParaRPr>
          </a:p>
          <a:p>
            <a:pPr marL="11527" marR="4611">
              <a:lnSpc>
                <a:spcPts val="2677"/>
              </a:lnSpc>
            </a:pPr>
            <a:r>
              <a:rPr sz="2360" b="1" spc="-5" dirty="0">
                <a:solidFill>
                  <a:srgbClr val="0000FF"/>
                </a:solidFill>
                <a:latin typeface="Courier New"/>
                <a:cs typeface="Courier New"/>
              </a:rPr>
              <a:t>Identifier  IntegerConstant</a:t>
            </a:r>
            <a:endParaRPr sz="236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9406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2850</Words>
  <Application>Microsoft Office PowerPoint</Application>
  <PresentationFormat>Widescreen</PresentationFormat>
  <Paragraphs>632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71</vt:i4>
      </vt:variant>
    </vt:vector>
  </HeadingPairs>
  <TitlesOfParts>
    <vt:vector size="85" baseType="lpstr">
      <vt:lpstr>Arial</vt:lpstr>
      <vt:lpstr>Calibri</vt:lpstr>
      <vt:lpstr>Calibri Light</vt:lpstr>
      <vt:lpstr>Cambria</vt:lpstr>
      <vt:lpstr>Courier New</vt:lpstr>
      <vt:lpstr>Lucida Sans Typewriter</vt:lpstr>
      <vt:lpstr>Symbol</vt:lpstr>
      <vt:lpstr>Times New Roman</vt:lpstr>
      <vt:lpstr>Trebuchet MS</vt:lpstr>
      <vt:lpstr>Wingdings</vt:lpstr>
      <vt:lpstr>Office Theme</vt:lpstr>
      <vt:lpstr>Default Design</vt:lpstr>
      <vt:lpstr>1_Office Theme</vt:lpstr>
      <vt:lpstr>1_Default Design</vt:lpstr>
      <vt:lpstr>Introduction to Lexical Analysis</vt:lpstr>
      <vt:lpstr>Lexical Analysis</vt:lpstr>
      <vt:lpstr>First Step</vt:lpstr>
      <vt:lpstr>Lexical Analysis</vt:lpstr>
      <vt:lpstr>Goals of Lexical Analysis</vt:lpstr>
      <vt:lpstr>Choosing Tokens</vt:lpstr>
      <vt:lpstr>What Tokens are Useful Here?</vt:lpstr>
      <vt:lpstr>What Tokens are Useful Here?</vt:lpstr>
      <vt:lpstr>What Tokens are Useful Here?</vt:lpstr>
      <vt:lpstr>Choosing Good Tokens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Scanning is Hard</vt:lpstr>
      <vt:lpstr>Challenges in Scanning</vt:lpstr>
      <vt:lpstr>Some Definitions</vt:lpstr>
      <vt:lpstr>Cat Language</vt:lpstr>
      <vt:lpstr>Example:</vt:lpstr>
      <vt:lpstr>Validation</vt:lpstr>
      <vt:lpstr>Exercise:</vt:lpstr>
      <vt:lpstr>Why study lexical analysis?</vt:lpstr>
      <vt:lpstr>Why study lexical analysis?</vt:lpstr>
      <vt:lpstr>Regular Expressions</vt:lpstr>
      <vt:lpstr>Regular Expressions</vt:lpstr>
      <vt:lpstr>Operator Precedence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Simple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Applied Regular Expressions</vt:lpstr>
      <vt:lpstr>Regular Expressions</vt:lpstr>
      <vt:lpstr>Examples</vt:lpstr>
      <vt:lpstr>Building a Lexical Analyser by hand</vt:lpstr>
      <vt:lpstr>Building Lexical Analysers “automatically”</vt:lpstr>
      <vt:lpstr>We study REs to automate scanner construction!</vt:lpstr>
      <vt:lpstr>Towards Automation (finally!)</vt:lpstr>
      <vt:lpstr>DFA &amp; NFA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Lexical Analysis</dc:title>
  <dc:creator>Maram Bani Younes</dc:creator>
  <cp:lastModifiedBy>Maram Bani Younes</cp:lastModifiedBy>
  <cp:revision>8</cp:revision>
  <dcterms:created xsi:type="dcterms:W3CDTF">2020-11-02T07:52:26Z</dcterms:created>
  <dcterms:modified xsi:type="dcterms:W3CDTF">2020-11-02T08:43:57Z</dcterms:modified>
</cp:coreProperties>
</file>