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78" r:id="rId4"/>
  </p:sldMasterIdLst>
  <p:sldIdLst>
    <p:sldId id="256" r:id="rId5"/>
    <p:sldId id="257" r:id="rId6"/>
    <p:sldId id="258" r:id="rId7"/>
    <p:sldId id="259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288" r:id="rId25"/>
    <p:sldId id="289" r:id="rId26"/>
    <p:sldId id="260" r:id="rId27"/>
    <p:sldId id="261" r:id="rId28"/>
    <p:sldId id="262" r:id="rId29"/>
    <p:sldId id="263" r:id="rId30"/>
    <p:sldId id="264" r:id="rId31"/>
    <p:sldId id="265" r:id="rId32"/>
    <p:sldId id="266" r:id="rId33"/>
    <p:sldId id="267" r:id="rId34"/>
    <p:sldId id="268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269" r:id="rId69"/>
    <p:sldId id="271" r:id="rId70"/>
    <p:sldId id="324" r:id="rId71"/>
    <p:sldId id="325" r:id="rId72"/>
    <p:sldId id="326" r:id="rId73"/>
    <p:sldId id="327" r:id="rId74"/>
    <p:sldId id="328" r:id="rId7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16" Type="http://schemas.openxmlformats.org/officeDocument/2006/relationships/slide" Target="slides/slide1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slide" Target="slides/slide62.xml"/><Relationship Id="rId74" Type="http://schemas.openxmlformats.org/officeDocument/2006/relationships/slide" Target="slides/slide70.xml"/><Relationship Id="rId79" Type="http://schemas.openxmlformats.org/officeDocument/2006/relationships/tableStyles" Target="tableStyles.xml"/><Relationship Id="rId5" Type="http://schemas.openxmlformats.org/officeDocument/2006/relationships/slide" Target="slides/slide1.xml"/><Relationship Id="rId61" Type="http://schemas.openxmlformats.org/officeDocument/2006/relationships/slide" Target="slides/slide57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77" Type="http://schemas.openxmlformats.org/officeDocument/2006/relationships/viewProps" Target="viewProp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slide" Target="slides/slide63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slide" Target="slides/slide66.xml"/><Relationship Id="rId75" Type="http://schemas.openxmlformats.org/officeDocument/2006/relationships/slide" Target="slides/slide7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slide" Target="slides/slide69.xml"/><Relationship Id="rId78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6" Type="http://schemas.openxmlformats.org/officeDocument/2006/relationships/presProps" Target="presProps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C9048-AEF9-409D-9A51-B5375D9D3B1F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2E239-6EEC-47D3-A86C-E135A442C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088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C9048-AEF9-409D-9A51-B5375D9D3B1F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2E239-6EEC-47D3-A86C-E135A442C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60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C9048-AEF9-409D-9A51-B5375D9D3B1F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2E239-6EEC-47D3-A86C-E135A442C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0373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C7E631-8E27-462B-8A26-44ED297F6EA0}" type="datetime5">
              <a:rPr lang="en-GB">
                <a:solidFill>
                  <a:srgbClr val="000000"/>
                </a:solidFill>
              </a:rPr>
              <a:pPr/>
              <a:t>2-Nov-20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8C799F-F113-4290-9277-36C1E0C8C1E4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1449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711386-1DFA-4923-9EA0-12EC766EDC68}" type="datetime5">
              <a:rPr lang="en-GB">
                <a:solidFill>
                  <a:srgbClr val="000000"/>
                </a:solidFill>
              </a:rPr>
              <a:pPr/>
              <a:t>2-Nov-20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5E3542-9895-4FD7-B57D-7D977EF6EED9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107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9DA7F7E-6153-4485-819E-D5380901370B}" type="datetime5">
              <a:rPr lang="en-GB">
                <a:solidFill>
                  <a:srgbClr val="000000"/>
                </a:solidFill>
              </a:rPr>
              <a:pPr/>
              <a:t>2-Nov-20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CBD2BB-8469-4D6E-8254-D50863CDCF95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9057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EFE94F-6040-4795-ADB1-04D214992ED7}" type="datetime5">
              <a:rPr lang="en-GB">
                <a:solidFill>
                  <a:srgbClr val="000000"/>
                </a:solidFill>
              </a:rPr>
              <a:pPr/>
              <a:t>2-Nov-20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EC85CB-59C7-452A-A3B4-5B0F05720DE5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259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DDD4FC-2364-4711-B9A5-86C52D4E773D}" type="datetime5">
              <a:rPr lang="en-GB">
                <a:solidFill>
                  <a:srgbClr val="000000"/>
                </a:solidFill>
              </a:rPr>
              <a:pPr/>
              <a:t>2-Nov-20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3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AF043B-EEC3-4BD8-A836-1E9A350C973D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1872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DD8ACB-FC83-4619-813B-BF7B9459A32A}" type="datetime5">
              <a:rPr lang="en-GB">
                <a:solidFill>
                  <a:srgbClr val="000000"/>
                </a:solidFill>
              </a:rPr>
              <a:pPr/>
              <a:t>2-Nov-20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5B2F3E-DEE8-434B-9013-CC8FE0BBC4C2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7327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2D1971-5D30-4332-886A-B506B1048B89}" type="datetime5">
              <a:rPr lang="en-GB">
                <a:solidFill>
                  <a:srgbClr val="000000"/>
                </a:solidFill>
              </a:rPr>
              <a:pPr/>
              <a:t>2-Nov-20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B15FD-3ADB-458E-89AC-0C81DBB39A10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8361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5AB557-5581-4459-8B45-B0FF9B48AEFD}" type="datetime5">
              <a:rPr lang="en-GB">
                <a:solidFill>
                  <a:srgbClr val="000000"/>
                </a:solidFill>
              </a:rPr>
              <a:pPr/>
              <a:t>2-Nov-20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9FEB4D-59E9-4F5C-9C80-BD794F276597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394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C9048-AEF9-409D-9A51-B5375D9D3B1F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2E239-6EEC-47D3-A86C-E135A442C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8022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7E1FE9-3A05-4507-88C4-EC73DC26DA10}" type="datetime5">
              <a:rPr lang="en-GB">
                <a:solidFill>
                  <a:srgbClr val="000000"/>
                </a:solidFill>
              </a:rPr>
              <a:pPr/>
              <a:t>2-Nov-20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EA8ED7-E5FB-4290-AA21-733D7F10849C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578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24DFC1-B903-44F9-BD0D-C42EAA3EF6A3}" type="datetime5">
              <a:rPr lang="en-GB">
                <a:solidFill>
                  <a:srgbClr val="000000"/>
                </a:solidFill>
              </a:rPr>
              <a:pPr/>
              <a:t>2-Nov-20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E65467-ECED-470A-8E1D-FA087159868A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1862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E34931-DE52-4CF8-AFA1-B0702D19959F}" type="datetime5">
              <a:rPr lang="en-GB">
                <a:solidFill>
                  <a:srgbClr val="000000"/>
                </a:solidFill>
              </a:rPr>
              <a:pPr/>
              <a:t>2-Nov-20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277113-B9B2-4C0A-806F-FD9DDA2B35D7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6316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56614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1922" y="532503"/>
            <a:ext cx="10978942" cy="558614"/>
          </a:xfrm>
        </p:spPr>
        <p:txBody>
          <a:bodyPr lIns="0" tIns="0" rIns="0" bIns="0"/>
          <a:lstStyle>
            <a:lvl1pPr>
              <a:defRPr sz="3630" b="0" i="0">
                <a:solidFill>
                  <a:srgbClr val="3B3B3B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94246" y="1479944"/>
            <a:ext cx="11003509" cy="446917"/>
          </a:xfrm>
        </p:spPr>
        <p:txBody>
          <a:bodyPr lIns="0" tIns="0" rIns="0" bIns="0"/>
          <a:lstStyle>
            <a:lvl1pPr>
              <a:defRPr sz="2904" b="0" i="0">
                <a:solidFill>
                  <a:srgbClr val="3B3B3B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7205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1922" y="532503"/>
            <a:ext cx="10978942" cy="558614"/>
          </a:xfrm>
        </p:spPr>
        <p:txBody>
          <a:bodyPr lIns="0" tIns="0" rIns="0" bIns="0"/>
          <a:lstStyle>
            <a:lvl1pPr>
              <a:defRPr sz="3630" b="0" i="0">
                <a:solidFill>
                  <a:srgbClr val="3B3B3B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1" y="1577340"/>
            <a:ext cx="530352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0"/>
            <a:ext cx="530352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2117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1922" y="532503"/>
            <a:ext cx="10978942" cy="558614"/>
          </a:xfrm>
        </p:spPr>
        <p:txBody>
          <a:bodyPr lIns="0" tIns="0" rIns="0" bIns="0"/>
          <a:lstStyle>
            <a:lvl1pPr>
              <a:defRPr sz="3630" b="0" i="0">
                <a:solidFill>
                  <a:srgbClr val="3B3B3B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03486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62286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C7E631-8E27-462B-8A26-44ED297F6EA0}" type="datetime5">
              <a:rPr lang="en-GB">
                <a:solidFill>
                  <a:srgbClr val="000000"/>
                </a:solidFill>
              </a:rPr>
              <a:pPr/>
              <a:t>2-Nov-20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8C799F-F113-4290-9277-36C1E0C8C1E4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02671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711386-1DFA-4923-9EA0-12EC766EDC68}" type="datetime5">
              <a:rPr lang="en-GB">
                <a:solidFill>
                  <a:srgbClr val="000000"/>
                </a:solidFill>
              </a:rPr>
              <a:pPr/>
              <a:t>2-Nov-20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5E3542-9895-4FD7-B57D-7D977EF6EED9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46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C9048-AEF9-409D-9A51-B5375D9D3B1F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2E239-6EEC-47D3-A86C-E135A442C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8173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9DA7F7E-6153-4485-819E-D5380901370B}" type="datetime5">
              <a:rPr lang="en-GB">
                <a:solidFill>
                  <a:srgbClr val="000000"/>
                </a:solidFill>
              </a:rPr>
              <a:pPr/>
              <a:t>2-Nov-20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CBD2BB-8469-4D6E-8254-D50863CDCF95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1846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EFE94F-6040-4795-ADB1-04D214992ED7}" type="datetime5">
              <a:rPr lang="en-GB">
                <a:solidFill>
                  <a:srgbClr val="000000"/>
                </a:solidFill>
              </a:rPr>
              <a:pPr/>
              <a:t>2-Nov-20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EC85CB-59C7-452A-A3B4-5B0F05720DE5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827892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DDD4FC-2364-4711-B9A5-86C52D4E773D}" type="datetime5">
              <a:rPr lang="en-GB">
                <a:solidFill>
                  <a:srgbClr val="000000"/>
                </a:solidFill>
              </a:rPr>
              <a:pPr/>
              <a:t>2-Nov-20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3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AF043B-EEC3-4BD8-A836-1E9A350C973D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54644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DD8ACB-FC83-4619-813B-BF7B9459A32A}" type="datetime5">
              <a:rPr lang="en-GB">
                <a:solidFill>
                  <a:srgbClr val="000000"/>
                </a:solidFill>
              </a:rPr>
              <a:pPr/>
              <a:t>2-Nov-20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5B2F3E-DEE8-434B-9013-CC8FE0BBC4C2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62206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2D1971-5D30-4332-886A-B506B1048B89}" type="datetime5">
              <a:rPr lang="en-GB">
                <a:solidFill>
                  <a:srgbClr val="000000"/>
                </a:solidFill>
              </a:rPr>
              <a:pPr/>
              <a:t>2-Nov-20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B15FD-3ADB-458E-89AC-0C81DBB39A10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62516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5AB557-5581-4459-8B45-B0FF9B48AEFD}" type="datetime5">
              <a:rPr lang="en-GB">
                <a:solidFill>
                  <a:srgbClr val="000000"/>
                </a:solidFill>
              </a:rPr>
              <a:pPr/>
              <a:t>2-Nov-20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9FEB4D-59E9-4F5C-9C80-BD794F276597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13061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7E1FE9-3A05-4507-88C4-EC73DC26DA10}" type="datetime5">
              <a:rPr lang="en-GB">
                <a:solidFill>
                  <a:srgbClr val="000000"/>
                </a:solidFill>
              </a:rPr>
              <a:pPr/>
              <a:t>2-Nov-20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EA8ED7-E5FB-4290-AA21-733D7F10849C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99818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24DFC1-B903-44F9-BD0D-C42EAA3EF6A3}" type="datetime5">
              <a:rPr lang="en-GB">
                <a:solidFill>
                  <a:srgbClr val="000000"/>
                </a:solidFill>
              </a:rPr>
              <a:pPr/>
              <a:t>2-Nov-20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E65467-ECED-470A-8E1D-FA087159868A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968103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E34931-DE52-4CF8-AFA1-B0702D19959F}" type="datetime5">
              <a:rPr lang="en-GB">
                <a:solidFill>
                  <a:srgbClr val="000000"/>
                </a:solidFill>
              </a:rPr>
              <a:pPr/>
              <a:t>2-Nov-20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COMP36512 Lecture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277113-B9B2-4C0A-806F-FD9DDA2B35D7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269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C9048-AEF9-409D-9A51-B5375D9D3B1F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2E239-6EEC-47D3-A86C-E135A442C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197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C9048-AEF9-409D-9A51-B5375D9D3B1F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2E239-6EEC-47D3-A86C-E135A442C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673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C9048-AEF9-409D-9A51-B5375D9D3B1F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2E239-6EEC-47D3-A86C-E135A442C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676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C9048-AEF9-409D-9A51-B5375D9D3B1F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2E239-6EEC-47D3-A86C-E135A442C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184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C9048-AEF9-409D-9A51-B5375D9D3B1F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2E239-6EEC-47D3-A86C-E135A442C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898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C9048-AEF9-409D-9A51-B5375D9D3B1F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2E239-6EEC-47D3-A86C-E135A442C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143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C9048-AEF9-409D-9A51-B5375D9D3B1F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2E239-6EEC-47D3-A86C-E135A442C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387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3C2E627B-D006-4D3B-9443-BD4645724EA3}" type="datetime5">
              <a:rPr lang="en-GB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2-Nov-20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srgbClr val="000000"/>
                </a:solidFill>
              </a:rPr>
              <a:t>COMP36512 Lecture 3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7CC83BD0-B38A-4D7F-BCC6-38B8759FD9E4}" type="slidenum">
              <a:rPr lang="en-GB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766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1922" y="532503"/>
            <a:ext cx="10978942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3B3B3B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94246" y="1479944"/>
            <a:ext cx="11003509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3B3B3B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654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14955">
        <a:defRPr>
          <a:latin typeface="+mn-lt"/>
          <a:ea typeface="+mn-ea"/>
          <a:cs typeface="+mn-cs"/>
        </a:defRPr>
      </a:lvl2pPr>
      <a:lvl3pPr marL="829909">
        <a:defRPr>
          <a:latin typeface="+mn-lt"/>
          <a:ea typeface="+mn-ea"/>
          <a:cs typeface="+mn-cs"/>
        </a:defRPr>
      </a:lvl3pPr>
      <a:lvl4pPr marL="1244864">
        <a:defRPr>
          <a:latin typeface="+mn-lt"/>
          <a:ea typeface="+mn-ea"/>
          <a:cs typeface="+mn-cs"/>
        </a:defRPr>
      </a:lvl4pPr>
      <a:lvl5pPr marL="1659819">
        <a:defRPr>
          <a:latin typeface="+mn-lt"/>
          <a:ea typeface="+mn-ea"/>
          <a:cs typeface="+mn-cs"/>
        </a:defRPr>
      </a:lvl5pPr>
      <a:lvl6pPr marL="2074774">
        <a:defRPr>
          <a:latin typeface="+mn-lt"/>
          <a:ea typeface="+mn-ea"/>
          <a:cs typeface="+mn-cs"/>
        </a:defRPr>
      </a:lvl6pPr>
      <a:lvl7pPr marL="2489728">
        <a:defRPr>
          <a:latin typeface="+mn-lt"/>
          <a:ea typeface="+mn-ea"/>
          <a:cs typeface="+mn-cs"/>
        </a:defRPr>
      </a:lvl7pPr>
      <a:lvl8pPr marL="2904683">
        <a:defRPr>
          <a:latin typeface="+mn-lt"/>
          <a:ea typeface="+mn-ea"/>
          <a:cs typeface="+mn-cs"/>
        </a:defRPr>
      </a:lvl8pPr>
      <a:lvl9pPr marL="3319638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14955">
        <a:defRPr>
          <a:latin typeface="+mn-lt"/>
          <a:ea typeface="+mn-ea"/>
          <a:cs typeface="+mn-cs"/>
        </a:defRPr>
      </a:lvl2pPr>
      <a:lvl3pPr marL="829909">
        <a:defRPr>
          <a:latin typeface="+mn-lt"/>
          <a:ea typeface="+mn-ea"/>
          <a:cs typeface="+mn-cs"/>
        </a:defRPr>
      </a:lvl3pPr>
      <a:lvl4pPr marL="1244864">
        <a:defRPr>
          <a:latin typeface="+mn-lt"/>
          <a:ea typeface="+mn-ea"/>
          <a:cs typeface="+mn-cs"/>
        </a:defRPr>
      </a:lvl4pPr>
      <a:lvl5pPr marL="1659819">
        <a:defRPr>
          <a:latin typeface="+mn-lt"/>
          <a:ea typeface="+mn-ea"/>
          <a:cs typeface="+mn-cs"/>
        </a:defRPr>
      </a:lvl5pPr>
      <a:lvl6pPr marL="2074774">
        <a:defRPr>
          <a:latin typeface="+mn-lt"/>
          <a:ea typeface="+mn-ea"/>
          <a:cs typeface="+mn-cs"/>
        </a:defRPr>
      </a:lvl6pPr>
      <a:lvl7pPr marL="2489728">
        <a:defRPr>
          <a:latin typeface="+mn-lt"/>
          <a:ea typeface="+mn-ea"/>
          <a:cs typeface="+mn-cs"/>
        </a:defRPr>
      </a:lvl7pPr>
      <a:lvl8pPr marL="2904683">
        <a:defRPr>
          <a:latin typeface="+mn-lt"/>
          <a:ea typeface="+mn-ea"/>
          <a:cs typeface="+mn-cs"/>
        </a:defRPr>
      </a:lvl8pPr>
      <a:lvl9pPr marL="3319638">
        <a:defRPr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3C2E627B-D006-4D3B-9443-BD4645724EA3}" type="datetime5">
              <a:rPr lang="en-GB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2-Nov-20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srgbClr val="000000"/>
                </a:solidFill>
              </a:rPr>
              <a:t>COMP36512 Lecture 3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7CC83BD0-B38A-4D7F-BCC6-38B8759FD9E4}" type="slidenum">
              <a:rPr lang="en-GB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028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mailto:first.middle.last@mail.site.org" TargetMode="External"/><Relationship Id="rId2" Type="http://schemas.openxmlformats.org/officeDocument/2006/relationships/hyperlink" Target="mailto:cs143@cs.stanford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barack.obama@whitehouse.gov" TargetMode="Externa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mailto:first.middle.last@mail.site.org" TargetMode="External"/><Relationship Id="rId2" Type="http://schemas.openxmlformats.org/officeDocument/2006/relationships/hyperlink" Target="mailto:cs143@cs.stanford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barack.obama@whitehouse.gov" TargetMode="Externa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mailto:first.middle.last@mail.site.org" TargetMode="External"/><Relationship Id="rId2" Type="http://schemas.openxmlformats.org/officeDocument/2006/relationships/hyperlink" Target="mailto:cs143@cs.stanford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barack.obama@whitehouse.gov" TargetMode="Externa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hyperlink" Target="mailto:first.middle.last@mail.site.org" TargetMode="External"/><Relationship Id="rId2" Type="http://schemas.openxmlformats.org/officeDocument/2006/relationships/hyperlink" Target="mailto:cs143@cs.stanford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barack.obama@whitehouse.gov" TargetMode="Externa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hyperlink" Target="mailto:first.middle.last@mail.site.org" TargetMode="External"/><Relationship Id="rId2" Type="http://schemas.openxmlformats.org/officeDocument/2006/relationships/hyperlink" Target="mailto:cs143@cs.stanford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barack.obama@whitehouse.gov" TargetMode="Externa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hyperlink" Target="mailto:first.middle.last@mail.site.org" TargetMode="External"/><Relationship Id="rId2" Type="http://schemas.openxmlformats.org/officeDocument/2006/relationships/hyperlink" Target="mailto:cs143@cs.stanford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barack.obama@whitehouse.gov" TargetMode="Externa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hyperlink" Target="mailto:first.middle.last@mail.site.org" TargetMode="External"/><Relationship Id="rId2" Type="http://schemas.openxmlformats.org/officeDocument/2006/relationships/hyperlink" Target="mailto:cs143@cs.stanford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barack.obama@whitehouse.gov" TargetMode="Externa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hyperlink" Target="mailto:first.middle.last@mail.site.org" TargetMode="External"/><Relationship Id="rId2" Type="http://schemas.openxmlformats.org/officeDocument/2006/relationships/hyperlink" Target="mailto:cs143@cs.stanford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barack.obama@whitehouse.gov" TargetMode="Externa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hyperlink" Target="mailto:first.middle.last@mail.site.org" TargetMode="External"/><Relationship Id="rId2" Type="http://schemas.openxmlformats.org/officeDocument/2006/relationships/hyperlink" Target="mailto:cs143@cs.stanford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barack.obama@whitehouse.gov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u="sng" dirty="0" smtClean="0"/>
              <a:t>Introduction to Lexical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Scanning and Regular Expressions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5774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49941" y="503689"/>
            <a:ext cx="5882896" cy="626102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3993" spc="390" dirty="0"/>
              <a:t>Choosing </a:t>
            </a:r>
            <a:r>
              <a:rPr sz="3993" spc="413" dirty="0"/>
              <a:t>Good</a:t>
            </a:r>
            <a:r>
              <a:rPr sz="3993" spc="345" dirty="0"/>
              <a:t> </a:t>
            </a:r>
            <a:r>
              <a:rPr sz="3993" spc="277" dirty="0"/>
              <a:t>Tokens</a:t>
            </a:r>
            <a:endParaRPr sz="3993"/>
          </a:p>
        </p:txBody>
      </p:sp>
      <p:sp>
        <p:nvSpPr>
          <p:cNvPr id="3" name="object 3"/>
          <p:cNvSpPr txBox="1"/>
          <p:nvPr/>
        </p:nvSpPr>
        <p:spPr>
          <a:xfrm>
            <a:off x="2061883" y="1689720"/>
            <a:ext cx="152720" cy="208369"/>
          </a:xfrm>
          <a:prstGeom prst="rect">
            <a:avLst/>
          </a:prstGeom>
        </p:spPr>
        <p:txBody>
          <a:bodyPr vert="horz" wrap="square" lIns="0" tIns="12679" rIns="0" bIns="0" rtlCol="0">
            <a:spAutoFit/>
          </a:bodyPr>
          <a:lstStyle/>
          <a:p>
            <a:pPr marL="11527">
              <a:spcBef>
                <a:spcPts val="100"/>
              </a:spcBef>
            </a:pPr>
            <a:r>
              <a:rPr sz="1271" spc="250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271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61883" y="2270633"/>
            <a:ext cx="152720" cy="208369"/>
          </a:xfrm>
          <a:prstGeom prst="rect">
            <a:avLst/>
          </a:prstGeom>
        </p:spPr>
        <p:txBody>
          <a:bodyPr vert="horz" wrap="square" lIns="0" tIns="12679" rIns="0" bIns="0" rtlCol="0">
            <a:spAutoFit/>
          </a:bodyPr>
          <a:lstStyle/>
          <a:p>
            <a:pPr marL="11527">
              <a:spcBef>
                <a:spcPts val="100"/>
              </a:spcBef>
            </a:pPr>
            <a:r>
              <a:rPr sz="1271" spc="250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271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50034" y="1419778"/>
            <a:ext cx="7202629" cy="1181959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 marR="4611">
              <a:lnSpc>
                <a:spcPct val="133300"/>
              </a:lnSpc>
              <a:spcBef>
                <a:spcPts val="91"/>
              </a:spcBef>
            </a:pPr>
            <a:r>
              <a:rPr sz="2859" spc="168" dirty="0">
                <a:solidFill>
                  <a:srgbClr val="3B3B3B"/>
                </a:solidFill>
                <a:latin typeface="Cambria"/>
                <a:cs typeface="Cambria"/>
              </a:rPr>
              <a:t>Very </a:t>
            </a:r>
            <a:r>
              <a:rPr sz="2859" spc="281" dirty="0">
                <a:solidFill>
                  <a:srgbClr val="3B3B3B"/>
                </a:solidFill>
                <a:latin typeface="Cambria"/>
                <a:cs typeface="Cambria"/>
              </a:rPr>
              <a:t>much </a:t>
            </a:r>
            <a:r>
              <a:rPr sz="2859" spc="241" dirty="0">
                <a:solidFill>
                  <a:srgbClr val="3B3B3B"/>
                </a:solidFill>
                <a:latin typeface="Cambria"/>
                <a:cs typeface="Cambria"/>
              </a:rPr>
              <a:t>dependent </a:t>
            </a:r>
            <a:r>
              <a:rPr sz="2859" spc="213" dirty="0">
                <a:solidFill>
                  <a:srgbClr val="3B3B3B"/>
                </a:solidFill>
                <a:latin typeface="Cambria"/>
                <a:cs typeface="Cambria"/>
              </a:rPr>
              <a:t>on </a:t>
            </a:r>
            <a:r>
              <a:rPr sz="2859" spc="236" dirty="0">
                <a:solidFill>
                  <a:srgbClr val="3B3B3B"/>
                </a:solidFill>
                <a:latin typeface="Cambria"/>
                <a:cs typeface="Cambria"/>
              </a:rPr>
              <a:t>the </a:t>
            </a:r>
            <a:r>
              <a:rPr sz="2859" spc="290" dirty="0">
                <a:solidFill>
                  <a:srgbClr val="3B3B3B"/>
                </a:solidFill>
                <a:latin typeface="Cambria"/>
                <a:cs typeface="Cambria"/>
              </a:rPr>
              <a:t>language.  </a:t>
            </a:r>
            <a:r>
              <a:rPr sz="2859" spc="191" dirty="0">
                <a:solidFill>
                  <a:srgbClr val="3B3B3B"/>
                </a:solidFill>
                <a:latin typeface="Cambria"/>
                <a:cs typeface="Cambria"/>
              </a:rPr>
              <a:t>Typically:</a:t>
            </a:r>
            <a:endParaRPr sz="2859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446853" y="2840019"/>
            <a:ext cx="136007" cy="182740"/>
          </a:xfrm>
          <a:prstGeom prst="rect">
            <a:avLst/>
          </a:prstGeom>
        </p:spPr>
        <p:txBody>
          <a:bodyPr vert="horz" wrap="square" lIns="0" tIns="14984" rIns="0" bIns="0" rtlCol="0">
            <a:spAutoFit/>
          </a:bodyPr>
          <a:lstStyle/>
          <a:p>
            <a:pPr marL="11527">
              <a:spcBef>
                <a:spcPts val="118"/>
              </a:spcBef>
            </a:pPr>
            <a:r>
              <a:rPr sz="1089" spc="227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089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446853" y="3337944"/>
            <a:ext cx="136007" cy="182740"/>
          </a:xfrm>
          <a:prstGeom prst="rect">
            <a:avLst/>
          </a:prstGeom>
        </p:spPr>
        <p:txBody>
          <a:bodyPr vert="horz" wrap="square" lIns="0" tIns="14984" rIns="0" bIns="0" rtlCol="0">
            <a:spAutoFit/>
          </a:bodyPr>
          <a:lstStyle/>
          <a:p>
            <a:pPr marL="11527">
              <a:spcBef>
                <a:spcPts val="118"/>
              </a:spcBef>
            </a:pPr>
            <a:r>
              <a:rPr sz="1089" spc="227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089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446853" y="4204703"/>
            <a:ext cx="136007" cy="182740"/>
          </a:xfrm>
          <a:prstGeom prst="rect">
            <a:avLst/>
          </a:prstGeom>
        </p:spPr>
        <p:txBody>
          <a:bodyPr vert="horz" wrap="square" lIns="0" tIns="14984" rIns="0" bIns="0" rtlCol="0">
            <a:spAutoFit/>
          </a:bodyPr>
          <a:lstStyle/>
          <a:p>
            <a:pPr marL="11527">
              <a:spcBef>
                <a:spcPts val="118"/>
              </a:spcBef>
            </a:pPr>
            <a:r>
              <a:rPr sz="1089" spc="227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089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446853" y="5441449"/>
            <a:ext cx="136007" cy="182740"/>
          </a:xfrm>
          <a:prstGeom prst="rect">
            <a:avLst/>
          </a:prstGeom>
        </p:spPr>
        <p:txBody>
          <a:bodyPr vert="horz" wrap="square" lIns="0" tIns="14984" rIns="0" bIns="0" rtlCol="0">
            <a:spAutoFit/>
          </a:bodyPr>
          <a:lstStyle/>
          <a:p>
            <a:pPr marL="11527">
              <a:spcBef>
                <a:spcPts val="118"/>
              </a:spcBef>
            </a:pPr>
            <a:r>
              <a:rPr sz="1089" spc="227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089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735003" y="2613877"/>
            <a:ext cx="7451592" cy="3517177"/>
          </a:xfrm>
          <a:prstGeom prst="rect">
            <a:avLst/>
          </a:prstGeom>
        </p:spPr>
        <p:txBody>
          <a:bodyPr vert="horz" wrap="square" lIns="0" tIns="129092" rIns="0" bIns="0" rtlCol="0">
            <a:spAutoFit/>
          </a:bodyPr>
          <a:lstStyle/>
          <a:p>
            <a:pPr marL="11527">
              <a:spcBef>
                <a:spcPts val="1017"/>
              </a:spcBef>
            </a:pPr>
            <a:r>
              <a:rPr sz="2496" spc="236" dirty="0">
                <a:solidFill>
                  <a:srgbClr val="3B3B3B"/>
                </a:solidFill>
                <a:latin typeface="Cambria"/>
                <a:cs typeface="Cambria"/>
              </a:rPr>
              <a:t>Give </a:t>
            </a:r>
            <a:r>
              <a:rPr sz="2496" spc="191" dirty="0">
                <a:solidFill>
                  <a:srgbClr val="3B3B3B"/>
                </a:solidFill>
                <a:latin typeface="Cambria"/>
                <a:cs typeface="Cambria"/>
              </a:rPr>
              <a:t>keywords </a:t>
            </a:r>
            <a:r>
              <a:rPr sz="2496" spc="177" dirty="0">
                <a:solidFill>
                  <a:srgbClr val="3B3B3B"/>
                </a:solidFill>
                <a:latin typeface="Cambria"/>
                <a:cs typeface="Cambria"/>
              </a:rPr>
              <a:t>their </a:t>
            </a:r>
            <a:r>
              <a:rPr sz="2496" spc="191" dirty="0">
                <a:solidFill>
                  <a:srgbClr val="3B3B3B"/>
                </a:solidFill>
                <a:latin typeface="Cambria"/>
                <a:cs typeface="Cambria"/>
              </a:rPr>
              <a:t>own</a:t>
            </a:r>
            <a:r>
              <a:rPr sz="2496" spc="354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496" spc="208" dirty="0">
                <a:solidFill>
                  <a:srgbClr val="3B3B3B"/>
                </a:solidFill>
                <a:latin typeface="Cambria"/>
                <a:cs typeface="Cambria"/>
              </a:rPr>
              <a:t>tokens.</a:t>
            </a:r>
            <a:endParaRPr sz="2496">
              <a:latin typeface="Cambria"/>
              <a:cs typeface="Cambria"/>
            </a:endParaRPr>
          </a:p>
          <a:p>
            <a:pPr marL="11527" marR="155608">
              <a:lnSpc>
                <a:spcPts val="2913"/>
              </a:lnSpc>
              <a:spcBef>
                <a:spcPts val="1094"/>
              </a:spcBef>
            </a:pPr>
            <a:r>
              <a:rPr sz="2496" spc="236" dirty="0">
                <a:solidFill>
                  <a:srgbClr val="3B3B3B"/>
                </a:solidFill>
                <a:latin typeface="Cambria"/>
                <a:cs typeface="Cambria"/>
              </a:rPr>
              <a:t>Give </a:t>
            </a:r>
            <a:r>
              <a:rPr sz="2496" spc="185" dirty="0">
                <a:solidFill>
                  <a:srgbClr val="3B3B3B"/>
                </a:solidFill>
                <a:latin typeface="Cambria"/>
                <a:cs typeface="Cambria"/>
              </a:rPr>
              <a:t>different </a:t>
            </a:r>
            <a:r>
              <a:rPr sz="2496" spc="200" dirty="0">
                <a:solidFill>
                  <a:srgbClr val="3B3B3B"/>
                </a:solidFill>
                <a:latin typeface="Cambria"/>
                <a:cs typeface="Cambria"/>
              </a:rPr>
              <a:t>punctuation </a:t>
            </a:r>
            <a:r>
              <a:rPr sz="2496" spc="191" dirty="0">
                <a:solidFill>
                  <a:srgbClr val="3B3B3B"/>
                </a:solidFill>
                <a:latin typeface="Cambria"/>
                <a:cs typeface="Cambria"/>
              </a:rPr>
              <a:t>symbols </a:t>
            </a:r>
            <a:r>
              <a:rPr sz="2496" spc="177" dirty="0">
                <a:solidFill>
                  <a:srgbClr val="3B3B3B"/>
                </a:solidFill>
                <a:latin typeface="Cambria"/>
                <a:cs typeface="Cambria"/>
              </a:rPr>
              <a:t>their </a:t>
            </a:r>
            <a:r>
              <a:rPr sz="2496" spc="191" dirty="0">
                <a:solidFill>
                  <a:srgbClr val="3B3B3B"/>
                </a:solidFill>
                <a:latin typeface="Cambria"/>
                <a:cs typeface="Cambria"/>
              </a:rPr>
              <a:t>own  </a:t>
            </a:r>
            <a:r>
              <a:rPr sz="2496" spc="208" dirty="0">
                <a:solidFill>
                  <a:srgbClr val="3B3B3B"/>
                </a:solidFill>
                <a:latin typeface="Cambria"/>
                <a:cs typeface="Cambria"/>
              </a:rPr>
              <a:t>tokens.</a:t>
            </a:r>
            <a:endParaRPr sz="2496">
              <a:latin typeface="Cambria"/>
              <a:cs typeface="Cambria"/>
            </a:endParaRPr>
          </a:p>
          <a:p>
            <a:pPr marL="11527" marR="4611">
              <a:lnSpc>
                <a:spcPct val="97100"/>
              </a:lnSpc>
              <a:spcBef>
                <a:spcPts val="925"/>
              </a:spcBef>
            </a:pPr>
            <a:r>
              <a:rPr sz="2496" spc="241" dirty="0">
                <a:solidFill>
                  <a:srgbClr val="3B3B3B"/>
                </a:solidFill>
                <a:latin typeface="Cambria"/>
                <a:cs typeface="Cambria"/>
              </a:rPr>
              <a:t>Group </a:t>
            </a:r>
            <a:r>
              <a:rPr sz="2496" spc="222" dirty="0">
                <a:solidFill>
                  <a:srgbClr val="3B3B3B"/>
                </a:solidFill>
                <a:latin typeface="Cambria"/>
                <a:cs typeface="Cambria"/>
              </a:rPr>
              <a:t>lexemes </a:t>
            </a:r>
            <a:r>
              <a:rPr sz="2496" spc="208" dirty="0">
                <a:solidFill>
                  <a:srgbClr val="3B3B3B"/>
                </a:solidFill>
                <a:latin typeface="Cambria"/>
                <a:cs typeface="Cambria"/>
              </a:rPr>
              <a:t>representing </a:t>
            </a:r>
            <a:r>
              <a:rPr sz="2496" spc="182" dirty="0">
                <a:solidFill>
                  <a:srgbClr val="3B3B3B"/>
                </a:solidFill>
                <a:latin typeface="Cambria"/>
                <a:cs typeface="Cambria"/>
              </a:rPr>
              <a:t>identifiers,  </a:t>
            </a:r>
            <a:r>
              <a:rPr sz="2496" spc="213" dirty="0">
                <a:solidFill>
                  <a:srgbClr val="3B3B3B"/>
                </a:solidFill>
                <a:latin typeface="Cambria"/>
                <a:cs typeface="Cambria"/>
              </a:rPr>
              <a:t>numeric constants, </a:t>
            </a:r>
            <a:r>
              <a:rPr sz="2496" spc="204" dirty="0">
                <a:solidFill>
                  <a:srgbClr val="3B3B3B"/>
                </a:solidFill>
                <a:latin typeface="Cambria"/>
                <a:cs typeface="Cambria"/>
              </a:rPr>
              <a:t>strings, </a:t>
            </a:r>
            <a:r>
              <a:rPr sz="2496" spc="241" dirty="0">
                <a:solidFill>
                  <a:srgbClr val="3B3B3B"/>
                </a:solidFill>
                <a:latin typeface="Cambria"/>
                <a:cs typeface="Cambria"/>
              </a:rPr>
              <a:t>etc. </a:t>
            </a:r>
            <a:r>
              <a:rPr sz="2496" spc="154" dirty="0">
                <a:solidFill>
                  <a:srgbClr val="3B3B3B"/>
                </a:solidFill>
                <a:latin typeface="Cambria"/>
                <a:cs typeface="Cambria"/>
              </a:rPr>
              <a:t>into </a:t>
            </a:r>
            <a:r>
              <a:rPr sz="2496" spc="177" dirty="0">
                <a:solidFill>
                  <a:srgbClr val="3B3B3B"/>
                </a:solidFill>
                <a:latin typeface="Cambria"/>
                <a:cs typeface="Cambria"/>
              </a:rPr>
              <a:t>their </a:t>
            </a:r>
            <a:r>
              <a:rPr sz="2496" spc="191" dirty="0">
                <a:solidFill>
                  <a:srgbClr val="3B3B3B"/>
                </a:solidFill>
                <a:latin typeface="Cambria"/>
                <a:cs typeface="Cambria"/>
              </a:rPr>
              <a:t>own  </a:t>
            </a:r>
            <a:r>
              <a:rPr sz="2496" spc="227" dirty="0">
                <a:solidFill>
                  <a:srgbClr val="3B3B3B"/>
                </a:solidFill>
                <a:latin typeface="Cambria"/>
                <a:cs typeface="Cambria"/>
              </a:rPr>
              <a:t>groups.</a:t>
            </a:r>
            <a:endParaRPr sz="2496">
              <a:latin typeface="Cambria"/>
              <a:cs typeface="Cambria"/>
            </a:endParaRPr>
          </a:p>
          <a:p>
            <a:pPr marL="11527" marR="409767">
              <a:lnSpc>
                <a:spcPts val="2913"/>
              </a:lnSpc>
              <a:spcBef>
                <a:spcPts val="1085"/>
              </a:spcBef>
            </a:pPr>
            <a:r>
              <a:rPr sz="2496" spc="222" dirty="0">
                <a:solidFill>
                  <a:srgbClr val="3B3B3B"/>
                </a:solidFill>
                <a:latin typeface="Cambria"/>
                <a:cs typeface="Cambria"/>
              </a:rPr>
              <a:t>Discard </a:t>
            </a:r>
            <a:r>
              <a:rPr sz="2496" spc="177" dirty="0">
                <a:solidFill>
                  <a:srgbClr val="3B3B3B"/>
                </a:solidFill>
                <a:latin typeface="Cambria"/>
                <a:cs typeface="Cambria"/>
              </a:rPr>
              <a:t>irrelevant information </a:t>
            </a:r>
            <a:r>
              <a:rPr sz="2496" spc="204" dirty="0">
                <a:solidFill>
                  <a:srgbClr val="3B3B3B"/>
                </a:solidFill>
                <a:latin typeface="Cambria"/>
                <a:cs typeface="Cambria"/>
              </a:rPr>
              <a:t>(whitespace,  comments)</a:t>
            </a:r>
            <a:endParaRPr sz="2496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32701142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8136111" y="6461562"/>
            <a:ext cx="2441794" cy="2436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27">
              <a:lnSpc>
                <a:spcPts val="1897"/>
              </a:lnSpc>
            </a:pPr>
            <a:r>
              <a:rPr sz="1634" spc="-9" dirty="0">
                <a:solidFill>
                  <a:srgbClr val="3B3B3B"/>
                </a:solidFill>
                <a:latin typeface="Arial"/>
                <a:cs typeface="Arial"/>
              </a:rPr>
              <a:t>Thanks </a:t>
            </a:r>
            <a:r>
              <a:rPr sz="1634" spc="-5" dirty="0">
                <a:solidFill>
                  <a:srgbClr val="3B3B3B"/>
                </a:solidFill>
                <a:latin typeface="Arial"/>
                <a:cs typeface="Arial"/>
              </a:rPr>
              <a:t>to Prof. </a:t>
            </a:r>
            <a:r>
              <a:rPr sz="1634" spc="-9" dirty="0">
                <a:solidFill>
                  <a:srgbClr val="3B3B3B"/>
                </a:solidFill>
                <a:latin typeface="Arial"/>
                <a:cs typeface="Arial"/>
              </a:rPr>
              <a:t>Alex</a:t>
            </a:r>
            <a:r>
              <a:rPr sz="1634" spc="-191" dirty="0">
                <a:solidFill>
                  <a:srgbClr val="3B3B3B"/>
                </a:solidFill>
                <a:latin typeface="Arial"/>
                <a:cs typeface="Arial"/>
              </a:rPr>
              <a:t> </a:t>
            </a:r>
            <a:r>
              <a:rPr sz="1634" spc="-5" dirty="0">
                <a:solidFill>
                  <a:srgbClr val="3B3B3B"/>
                </a:solidFill>
                <a:latin typeface="Arial"/>
                <a:cs typeface="Arial"/>
              </a:rPr>
              <a:t>Aiken</a:t>
            </a:r>
            <a:endParaRPr sz="1634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58194" y="532504"/>
            <a:ext cx="4069272" cy="570253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pc="381" dirty="0"/>
              <a:t>Scanning </a:t>
            </a:r>
            <a:r>
              <a:rPr spc="227" dirty="0"/>
              <a:t>is</a:t>
            </a:r>
            <a:r>
              <a:rPr spc="263" dirty="0"/>
              <a:t> </a:t>
            </a:r>
            <a:r>
              <a:rPr spc="394" dirty="0"/>
              <a:t>Hard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64188" y="1692025"/>
            <a:ext cx="155025" cy="212966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316" spc="241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316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58101" y="1568696"/>
            <a:ext cx="6745045" cy="458556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2904" spc="349" dirty="0">
                <a:solidFill>
                  <a:srgbClr val="3B3B3B"/>
                </a:solidFill>
                <a:latin typeface="Cambria"/>
                <a:cs typeface="Cambria"/>
              </a:rPr>
              <a:t>FORTRAN: </a:t>
            </a:r>
            <a:r>
              <a:rPr sz="2904" spc="259" dirty="0">
                <a:solidFill>
                  <a:srgbClr val="3B3B3B"/>
                </a:solidFill>
                <a:latin typeface="Cambria"/>
                <a:cs typeface="Cambria"/>
              </a:rPr>
              <a:t>Whitespace </a:t>
            </a:r>
            <a:r>
              <a:rPr sz="2904" spc="177" dirty="0">
                <a:solidFill>
                  <a:srgbClr val="3B3B3B"/>
                </a:solidFill>
                <a:latin typeface="Cambria"/>
                <a:cs typeface="Cambria"/>
              </a:rPr>
              <a:t>is</a:t>
            </a:r>
            <a:r>
              <a:rPr sz="2904" spc="200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904" spc="213" dirty="0">
                <a:solidFill>
                  <a:srgbClr val="3B3B3B"/>
                </a:solidFill>
                <a:latin typeface="Cambria"/>
                <a:cs typeface="Cambria"/>
              </a:rPr>
              <a:t>irrelevant</a:t>
            </a:r>
            <a:endParaRPr sz="2904">
              <a:latin typeface="Cambria"/>
              <a:cs typeface="Cambria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4643718" y="2791947"/>
          <a:ext cx="3294143" cy="110397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1222"/>
                <a:gridCol w="497925"/>
                <a:gridCol w="497925"/>
                <a:gridCol w="497925"/>
                <a:gridCol w="1149146"/>
              </a:tblGrid>
              <a:tr h="551989">
                <a:tc>
                  <a:txBody>
                    <a:bodyPr/>
                    <a:lstStyle/>
                    <a:p>
                      <a:pPr marL="31750">
                        <a:lnSpc>
                          <a:spcPts val="3715"/>
                        </a:lnSpc>
                      </a:pPr>
                      <a:r>
                        <a:rPr sz="33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DO</a:t>
                      </a:r>
                      <a:endParaRPr sz="3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715"/>
                        </a:lnSpc>
                      </a:pPr>
                      <a:r>
                        <a:rPr sz="33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5</a:t>
                      </a:r>
                      <a:endParaRPr sz="3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715"/>
                        </a:lnSpc>
                      </a:pPr>
                      <a:r>
                        <a:rPr sz="33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I</a:t>
                      </a:r>
                      <a:endParaRPr sz="3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8905" algn="r">
                        <a:lnSpc>
                          <a:spcPts val="3715"/>
                        </a:lnSpc>
                      </a:pPr>
                      <a:r>
                        <a:rPr sz="33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=</a:t>
                      </a:r>
                      <a:endParaRPr sz="3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3715"/>
                        </a:lnSpc>
                      </a:pPr>
                      <a:r>
                        <a:rPr sz="33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1,25</a:t>
                      </a:r>
                      <a:endParaRPr sz="3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</a:tr>
              <a:tr h="55198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33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DO</a:t>
                      </a:r>
                      <a:endParaRPr sz="3300">
                        <a:latin typeface="Courier New"/>
                        <a:cs typeface="Courier New"/>
                      </a:endParaRPr>
                    </a:p>
                  </a:txBody>
                  <a:tcPr marL="0" marR="0" marT="1210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33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5</a:t>
                      </a:r>
                      <a:endParaRPr sz="3300">
                        <a:latin typeface="Courier New"/>
                        <a:cs typeface="Courier New"/>
                      </a:endParaRPr>
                    </a:p>
                  </a:txBody>
                  <a:tcPr marL="0" marR="0" marT="1210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33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I</a:t>
                      </a:r>
                      <a:endParaRPr sz="3300">
                        <a:latin typeface="Courier New"/>
                        <a:cs typeface="Courier New"/>
                      </a:endParaRPr>
                    </a:p>
                  </a:txBody>
                  <a:tcPr marL="0" marR="0" marT="12102" marB="0"/>
                </a:tc>
                <a:tc>
                  <a:txBody>
                    <a:bodyPr/>
                    <a:lstStyle/>
                    <a:p>
                      <a:pPr marR="128905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33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=</a:t>
                      </a:r>
                      <a:endParaRPr sz="3300">
                        <a:latin typeface="Courier New"/>
                        <a:cs typeface="Courier New"/>
                      </a:endParaRPr>
                    </a:p>
                  </a:txBody>
                  <a:tcPr marL="0" marR="0" marT="12102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33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1.25</a:t>
                      </a:r>
                      <a:endParaRPr sz="3300">
                        <a:latin typeface="Courier New"/>
                        <a:cs typeface="Courier New"/>
                      </a:endParaRPr>
                    </a:p>
                  </a:txBody>
                  <a:tcPr marL="0" marR="0" marT="12102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99876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8136111" y="6461562"/>
            <a:ext cx="2441794" cy="2436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27">
              <a:lnSpc>
                <a:spcPts val="1897"/>
              </a:lnSpc>
            </a:pPr>
            <a:r>
              <a:rPr sz="1634" spc="-9" dirty="0">
                <a:solidFill>
                  <a:srgbClr val="3B3B3B"/>
                </a:solidFill>
                <a:latin typeface="Arial"/>
                <a:cs typeface="Arial"/>
              </a:rPr>
              <a:t>Thanks </a:t>
            </a:r>
            <a:r>
              <a:rPr sz="1634" spc="-5" dirty="0">
                <a:solidFill>
                  <a:srgbClr val="3B3B3B"/>
                </a:solidFill>
                <a:latin typeface="Arial"/>
                <a:cs typeface="Arial"/>
              </a:rPr>
              <a:t>to Prof. </a:t>
            </a:r>
            <a:r>
              <a:rPr sz="1634" spc="-9" dirty="0">
                <a:solidFill>
                  <a:srgbClr val="3B3B3B"/>
                </a:solidFill>
                <a:latin typeface="Arial"/>
                <a:cs typeface="Arial"/>
              </a:rPr>
              <a:t>Alex</a:t>
            </a:r>
            <a:r>
              <a:rPr sz="1634" spc="-191" dirty="0">
                <a:solidFill>
                  <a:srgbClr val="3B3B3B"/>
                </a:solidFill>
                <a:latin typeface="Arial"/>
                <a:cs typeface="Arial"/>
              </a:rPr>
              <a:t> </a:t>
            </a:r>
            <a:r>
              <a:rPr sz="1634" spc="-5" dirty="0">
                <a:solidFill>
                  <a:srgbClr val="3B3B3B"/>
                </a:solidFill>
                <a:latin typeface="Arial"/>
                <a:cs typeface="Arial"/>
              </a:rPr>
              <a:t>Aiken</a:t>
            </a:r>
            <a:endParaRPr sz="1634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58194" y="532504"/>
            <a:ext cx="4069272" cy="570253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pc="381" dirty="0"/>
              <a:t>Scanning </a:t>
            </a:r>
            <a:r>
              <a:rPr spc="227" dirty="0"/>
              <a:t>is</a:t>
            </a:r>
            <a:r>
              <a:rPr spc="263" dirty="0"/>
              <a:t> </a:t>
            </a:r>
            <a:r>
              <a:rPr spc="394" dirty="0"/>
              <a:t>Hard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64188" y="1692025"/>
            <a:ext cx="155025" cy="212966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316" spc="241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316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58101" y="1568696"/>
            <a:ext cx="6745045" cy="458556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2904" spc="349" dirty="0">
                <a:solidFill>
                  <a:srgbClr val="3B3B3B"/>
                </a:solidFill>
                <a:latin typeface="Cambria"/>
                <a:cs typeface="Cambria"/>
              </a:rPr>
              <a:t>FORTRAN: </a:t>
            </a:r>
            <a:r>
              <a:rPr sz="2904" spc="259" dirty="0">
                <a:solidFill>
                  <a:srgbClr val="3B3B3B"/>
                </a:solidFill>
                <a:latin typeface="Cambria"/>
                <a:cs typeface="Cambria"/>
              </a:rPr>
              <a:t>Whitespace </a:t>
            </a:r>
            <a:r>
              <a:rPr sz="2904" spc="177" dirty="0">
                <a:solidFill>
                  <a:srgbClr val="3B3B3B"/>
                </a:solidFill>
                <a:latin typeface="Cambria"/>
                <a:cs typeface="Cambria"/>
              </a:rPr>
              <a:t>is</a:t>
            </a:r>
            <a:r>
              <a:rPr sz="2904" spc="200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904" spc="213" dirty="0">
                <a:solidFill>
                  <a:srgbClr val="3B3B3B"/>
                </a:solidFill>
                <a:latin typeface="Cambria"/>
                <a:cs typeface="Cambria"/>
              </a:rPr>
              <a:t>irrelevant</a:t>
            </a:r>
            <a:endParaRPr sz="2904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661007" y="2574920"/>
            <a:ext cx="3259567" cy="1295570"/>
          </a:xfrm>
          <a:prstGeom prst="rect">
            <a:avLst/>
          </a:prstGeom>
        </p:spPr>
        <p:txBody>
          <a:bodyPr vert="horz" wrap="square" lIns="0" tIns="147533" rIns="0" bIns="0" rtlCol="0">
            <a:spAutoFit/>
          </a:bodyPr>
          <a:lstStyle/>
          <a:p>
            <a:pPr marR="4611" algn="r">
              <a:spcBef>
                <a:spcPts val="1162"/>
              </a:spcBef>
            </a:pPr>
            <a:r>
              <a:rPr sz="3267" b="1" spc="-5" dirty="0">
                <a:solidFill>
                  <a:srgbClr val="3B3B3B"/>
                </a:solidFill>
                <a:latin typeface="Courier New"/>
                <a:cs typeface="Courier New"/>
              </a:rPr>
              <a:t>DO </a:t>
            </a:r>
            <a:r>
              <a:rPr sz="3267" b="1" dirty="0">
                <a:solidFill>
                  <a:srgbClr val="3B3B3B"/>
                </a:solidFill>
                <a:latin typeface="Courier New"/>
                <a:cs typeface="Courier New"/>
              </a:rPr>
              <a:t>5 I =</a:t>
            </a:r>
            <a:r>
              <a:rPr sz="3267" b="1" spc="-100" dirty="0">
                <a:solidFill>
                  <a:srgbClr val="3B3B3B"/>
                </a:solidFill>
                <a:latin typeface="Courier New"/>
                <a:cs typeface="Courier New"/>
              </a:rPr>
              <a:t> </a:t>
            </a:r>
            <a:r>
              <a:rPr sz="3267" b="1" spc="-5" dirty="0">
                <a:solidFill>
                  <a:srgbClr val="3B3B3B"/>
                </a:solidFill>
                <a:latin typeface="Courier New"/>
                <a:cs typeface="Courier New"/>
              </a:rPr>
              <a:t>1,25</a:t>
            </a:r>
            <a:endParaRPr sz="3267">
              <a:latin typeface="Courier New"/>
              <a:cs typeface="Courier New"/>
            </a:endParaRPr>
          </a:p>
          <a:p>
            <a:pPr marR="4611" algn="r">
              <a:spcBef>
                <a:spcPts val="1071"/>
              </a:spcBef>
              <a:tabLst>
                <a:tab pos="1493261" algn="l"/>
              </a:tabLst>
            </a:pPr>
            <a:r>
              <a:rPr sz="3267" b="1" spc="-5" dirty="0">
                <a:solidFill>
                  <a:srgbClr val="FF0000"/>
                </a:solidFill>
                <a:latin typeface="Courier New"/>
                <a:cs typeface="Courier New"/>
              </a:rPr>
              <a:t>DO5I	</a:t>
            </a:r>
            <a:r>
              <a:rPr sz="3267" b="1" dirty="0">
                <a:solidFill>
                  <a:srgbClr val="3B3B3B"/>
                </a:solidFill>
                <a:latin typeface="Courier New"/>
                <a:cs typeface="Courier New"/>
              </a:rPr>
              <a:t>=</a:t>
            </a:r>
            <a:r>
              <a:rPr sz="3267" b="1" spc="-95" dirty="0">
                <a:solidFill>
                  <a:srgbClr val="3B3B3B"/>
                </a:solidFill>
                <a:latin typeface="Courier New"/>
                <a:cs typeface="Courier New"/>
              </a:rPr>
              <a:t> </a:t>
            </a:r>
            <a:r>
              <a:rPr sz="3267" b="1" spc="-5" dirty="0">
                <a:solidFill>
                  <a:srgbClr val="3B3B3B"/>
                </a:solidFill>
                <a:latin typeface="Courier New"/>
                <a:cs typeface="Courier New"/>
              </a:rPr>
              <a:t>1.25</a:t>
            </a:r>
            <a:endParaRPr sz="3267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0599574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8136111" y="6461562"/>
            <a:ext cx="2441794" cy="2436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27">
              <a:lnSpc>
                <a:spcPts val="1897"/>
              </a:lnSpc>
            </a:pPr>
            <a:r>
              <a:rPr sz="1634" spc="-9" dirty="0">
                <a:solidFill>
                  <a:srgbClr val="3B3B3B"/>
                </a:solidFill>
                <a:latin typeface="Arial"/>
                <a:cs typeface="Arial"/>
              </a:rPr>
              <a:t>Thanks </a:t>
            </a:r>
            <a:r>
              <a:rPr sz="1634" spc="-5" dirty="0">
                <a:solidFill>
                  <a:srgbClr val="3B3B3B"/>
                </a:solidFill>
                <a:latin typeface="Arial"/>
                <a:cs typeface="Arial"/>
              </a:rPr>
              <a:t>to Prof. </a:t>
            </a:r>
            <a:r>
              <a:rPr sz="1634" spc="-9" dirty="0">
                <a:solidFill>
                  <a:srgbClr val="3B3B3B"/>
                </a:solidFill>
                <a:latin typeface="Arial"/>
                <a:cs typeface="Arial"/>
              </a:rPr>
              <a:t>Alex</a:t>
            </a:r>
            <a:r>
              <a:rPr sz="1634" spc="-191" dirty="0">
                <a:solidFill>
                  <a:srgbClr val="3B3B3B"/>
                </a:solidFill>
                <a:latin typeface="Arial"/>
                <a:cs typeface="Arial"/>
              </a:rPr>
              <a:t> </a:t>
            </a:r>
            <a:r>
              <a:rPr sz="1634" spc="-5" dirty="0">
                <a:solidFill>
                  <a:srgbClr val="3B3B3B"/>
                </a:solidFill>
                <a:latin typeface="Arial"/>
                <a:cs typeface="Arial"/>
              </a:rPr>
              <a:t>Aiken</a:t>
            </a:r>
            <a:endParaRPr sz="1634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58194" y="532504"/>
            <a:ext cx="4069272" cy="570253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pc="381" dirty="0"/>
              <a:t>Scanning </a:t>
            </a:r>
            <a:r>
              <a:rPr spc="227" dirty="0"/>
              <a:t>is</a:t>
            </a:r>
            <a:r>
              <a:rPr spc="263" dirty="0"/>
              <a:t> </a:t>
            </a:r>
            <a:r>
              <a:rPr spc="394" dirty="0"/>
              <a:t>Hard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64188" y="1692025"/>
            <a:ext cx="155025" cy="212966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316" spc="241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316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58101" y="1568696"/>
            <a:ext cx="6745045" cy="458556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2904" spc="349" dirty="0">
                <a:solidFill>
                  <a:srgbClr val="3B3B3B"/>
                </a:solidFill>
                <a:latin typeface="Cambria"/>
                <a:cs typeface="Cambria"/>
              </a:rPr>
              <a:t>FORTRAN: </a:t>
            </a:r>
            <a:r>
              <a:rPr sz="2904" spc="259" dirty="0">
                <a:solidFill>
                  <a:srgbClr val="3B3B3B"/>
                </a:solidFill>
                <a:latin typeface="Cambria"/>
                <a:cs typeface="Cambria"/>
              </a:rPr>
              <a:t>Whitespace </a:t>
            </a:r>
            <a:r>
              <a:rPr sz="2904" spc="177" dirty="0">
                <a:solidFill>
                  <a:srgbClr val="3B3B3B"/>
                </a:solidFill>
                <a:latin typeface="Cambria"/>
                <a:cs typeface="Cambria"/>
              </a:rPr>
              <a:t>is</a:t>
            </a:r>
            <a:r>
              <a:rPr sz="2904" spc="200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904" spc="213" dirty="0">
                <a:solidFill>
                  <a:srgbClr val="3B3B3B"/>
                </a:solidFill>
                <a:latin typeface="Cambria"/>
                <a:cs typeface="Cambria"/>
              </a:rPr>
              <a:t>irrelevant</a:t>
            </a:r>
            <a:endParaRPr sz="2904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661007" y="2574920"/>
            <a:ext cx="3259567" cy="1295570"/>
          </a:xfrm>
          <a:prstGeom prst="rect">
            <a:avLst/>
          </a:prstGeom>
        </p:spPr>
        <p:txBody>
          <a:bodyPr vert="horz" wrap="square" lIns="0" tIns="147533" rIns="0" bIns="0" rtlCol="0">
            <a:spAutoFit/>
          </a:bodyPr>
          <a:lstStyle/>
          <a:p>
            <a:pPr marR="4611" algn="r">
              <a:spcBef>
                <a:spcPts val="1162"/>
              </a:spcBef>
            </a:pPr>
            <a:r>
              <a:rPr sz="3267" b="1" spc="-5" dirty="0">
                <a:solidFill>
                  <a:srgbClr val="3B3B3B"/>
                </a:solidFill>
                <a:latin typeface="Courier New"/>
                <a:cs typeface="Courier New"/>
              </a:rPr>
              <a:t>DO </a:t>
            </a:r>
            <a:r>
              <a:rPr sz="3267" b="1" dirty="0">
                <a:solidFill>
                  <a:srgbClr val="3B3B3B"/>
                </a:solidFill>
                <a:latin typeface="Courier New"/>
                <a:cs typeface="Courier New"/>
              </a:rPr>
              <a:t>5 I =</a:t>
            </a:r>
            <a:r>
              <a:rPr sz="3267" b="1" spc="-100" dirty="0">
                <a:solidFill>
                  <a:srgbClr val="3B3B3B"/>
                </a:solidFill>
                <a:latin typeface="Courier New"/>
                <a:cs typeface="Courier New"/>
              </a:rPr>
              <a:t> </a:t>
            </a:r>
            <a:r>
              <a:rPr sz="3267" b="1" spc="-5" dirty="0">
                <a:solidFill>
                  <a:srgbClr val="3B3B3B"/>
                </a:solidFill>
                <a:latin typeface="Courier New"/>
                <a:cs typeface="Courier New"/>
              </a:rPr>
              <a:t>1,25</a:t>
            </a:r>
            <a:endParaRPr sz="3267">
              <a:latin typeface="Courier New"/>
              <a:cs typeface="Courier New"/>
            </a:endParaRPr>
          </a:p>
          <a:p>
            <a:pPr marR="4611" algn="r">
              <a:spcBef>
                <a:spcPts val="1071"/>
              </a:spcBef>
              <a:tabLst>
                <a:tab pos="1493261" algn="l"/>
              </a:tabLst>
            </a:pPr>
            <a:r>
              <a:rPr sz="3267" b="1" spc="-5" dirty="0">
                <a:solidFill>
                  <a:srgbClr val="FF0000"/>
                </a:solidFill>
                <a:latin typeface="Courier New"/>
                <a:cs typeface="Courier New"/>
              </a:rPr>
              <a:t>DO5I	</a:t>
            </a:r>
            <a:r>
              <a:rPr sz="3267" b="1" dirty="0">
                <a:solidFill>
                  <a:srgbClr val="3B3B3B"/>
                </a:solidFill>
                <a:latin typeface="Courier New"/>
                <a:cs typeface="Courier New"/>
              </a:rPr>
              <a:t>=</a:t>
            </a:r>
            <a:r>
              <a:rPr sz="3267" b="1" spc="-95" dirty="0">
                <a:solidFill>
                  <a:srgbClr val="3B3B3B"/>
                </a:solidFill>
                <a:latin typeface="Courier New"/>
                <a:cs typeface="Courier New"/>
              </a:rPr>
              <a:t> </a:t>
            </a:r>
            <a:r>
              <a:rPr sz="3267" b="1" spc="-5" dirty="0">
                <a:solidFill>
                  <a:srgbClr val="3B3B3B"/>
                </a:solidFill>
                <a:latin typeface="Courier New"/>
                <a:cs typeface="Courier New"/>
              </a:rPr>
              <a:t>1.25</a:t>
            </a:r>
            <a:endParaRPr sz="3267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64188" y="4738360"/>
            <a:ext cx="155025" cy="212966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316" spc="241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316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358101" y="4615030"/>
            <a:ext cx="7468881" cy="908695"/>
          </a:xfrm>
          <a:prstGeom prst="rect">
            <a:avLst/>
          </a:prstGeom>
        </p:spPr>
        <p:txBody>
          <a:bodyPr vert="horz" wrap="square" lIns="0" tIns="36307" rIns="0" bIns="0" rtlCol="0">
            <a:spAutoFit/>
          </a:bodyPr>
          <a:lstStyle/>
          <a:p>
            <a:pPr marL="11527" marR="4611">
              <a:lnSpc>
                <a:spcPts val="3384"/>
              </a:lnSpc>
              <a:spcBef>
                <a:spcPts val="286"/>
              </a:spcBef>
            </a:pPr>
            <a:r>
              <a:rPr sz="2904" spc="377" dirty="0">
                <a:solidFill>
                  <a:srgbClr val="3B3B3B"/>
                </a:solidFill>
                <a:latin typeface="Cambria"/>
                <a:cs typeface="Cambria"/>
              </a:rPr>
              <a:t>Can </a:t>
            </a:r>
            <a:r>
              <a:rPr sz="2904" spc="281" dirty="0">
                <a:solidFill>
                  <a:srgbClr val="3B3B3B"/>
                </a:solidFill>
                <a:latin typeface="Cambria"/>
                <a:cs typeface="Cambria"/>
              </a:rPr>
              <a:t>be </a:t>
            </a:r>
            <a:r>
              <a:rPr sz="2904" spc="200" dirty="0">
                <a:solidFill>
                  <a:srgbClr val="3B3B3B"/>
                </a:solidFill>
                <a:latin typeface="Cambria"/>
                <a:cs typeface="Cambria"/>
              </a:rPr>
              <a:t>difficult </a:t>
            </a:r>
            <a:r>
              <a:rPr sz="2904" spc="195" dirty="0">
                <a:solidFill>
                  <a:srgbClr val="3B3B3B"/>
                </a:solidFill>
                <a:latin typeface="Cambria"/>
                <a:cs typeface="Cambria"/>
              </a:rPr>
              <a:t>to </a:t>
            </a:r>
            <a:r>
              <a:rPr sz="2904" spc="185" dirty="0">
                <a:solidFill>
                  <a:srgbClr val="3B3B3B"/>
                </a:solidFill>
                <a:latin typeface="Cambria"/>
                <a:cs typeface="Cambria"/>
              </a:rPr>
              <a:t>tell </a:t>
            </a:r>
            <a:r>
              <a:rPr sz="2904" spc="263" dirty="0">
                <a:solidFill>
                  <a:srgbClr val="3B3B3B"/>
                </a:solidFill>
                <a:latin typeface="Cambria"/>
                <a:cs typeface="Cambria"/>
              </a:rPr>
              <a:t>when </a:t>
            </a:r>
            <a:r>
              <a:rPr sz="2904" spc="195" dirty="0">
                <a:solidFill>
                  <a:srgbClr val="3B3B3B"/>
                </a:solidFill>
                <a:latin typeface="Cambria"/>
                <a:cs typeface="Cambria"/>
              </a:rPr>
              <a:t>to partition  </a:t>
            </a:r>
            <a:r>
              <a:rPr sz="2904" spc="227" dirty="0">
                <a:solidFill>
                  <a:srgbClr val="3B3B3B"/>
                </a:solidFill>
                <a:latin typeface="Cambria"/>
                <a:cs typeface="Cambria"/>
              </a:rPr>
              <a:t>input.</a:t>
            </a:r>
            <a:endParaRPr sz="2904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7751389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8136111" y="6461562"/>
            <a:ext cx="2441794" cy="2436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27">
              <a:lnSpc>
                <a:spcPts val="1897"/>
              </a:lnSpc>
            </a:pPr>
            <a:r>
              <a:rPr sz="1634" spc="-9" dirty="0">
                <a:solidFill>
                  <a:srgbClr val="3B3B3B"/>
                </a:solidFill>
                <a:latin typeface="Arial"/>
                <a:cs typeface="Arial"/>
              </a:rPr>
              <a:t>Thanks </a:t>
            </a:r>
            <a:r>
              <a:rPr sz="1634" spc="-5" dirty="0">
                <a:solidFill>
                  <a:srgbClr val="3B3B3B"/>
                </a:solidFill>
                <a:latin typeface="Arial"/>
                <a:cs typeface="Arial"/>
              </a:rPr>
              <a:t>to Prof. </a:t>
            </a:r>
            <a:r>
              <a:rPr sz="1634" spc="-9" dirty="0">
                <a:solidFill>
                  <a:srgbClr val="3B3B3B"/>
                </a:solidFill>
                <a:latin typeface="Arial"/>
                <a:cs typeface="Arial"/>
              </a:rPr>
              <a:t>Alex</a:t>
            </a:r>
            <a:r>
              <a:rPr sz="1634" spc="-191" dirty="0">
                <a:solidFill>
                  <a:srgbClr val="3B3B3B"/>
                </a:solidFill>
                <a:latin typeface="Arial"/>
                <a:cs typeface="Arial"/>
              </a:rPr>
              <a:t> </a:t>
            </a:r>
            <a:r>
              <a:rPr sz="1634" spc="-5" dirty="0">
                <a:solidFill>
                  <a:srgbClr val="3B3B3B"/>
                </a:solidFill>
                <a:latin typeface="Arial"/>
                <a:cs typeface="Arial"/>
              </a:rPr>
              <a:t>Aiken</a:t>
            </a:r>
            <a:endParaRPr sz="1634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58194" y="532504"/>
            <a:ext cx="4069272" cy="570253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pc="381" dirty="0"/>
              <a:t>Scanning </a:t>
            </a:r>
            <a:r>
              <a:rPr spc="227" dirty="0"/>
              <a:t>is</a:t>
            </a:r>
            <a:r>
              <a:rPr spc="263" dirty="0"/>
              <a:t> </a:t>
            </a:r>
            <a:r>
              <a:rPr spc="394" dirty="0"/>
              <a:t>Hard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64188" y="1692025"/>
            <a:ext cx="155025" cy="212966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316" spc="241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316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58101" y="1568696"/>
            <a:ext cx="6698941" cy="458556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2904" spc="608" dirty="0">
                <a:solidFill>
                  <a:srgbClr val="3B3B3B"/>
                </a:solidFill>
                <a:latin typeface="Cambria"/>
                <a:cs typeface="Cambria"/>
              </a:rPr>
              <a:t>C++: </a:t>
            </a:r>
            <a:r>
              <a:rPr sz="2904" spc="304" dirty="0">
                <a:solidFill>
                  <a:srgbClr val="3B3B3B"/>
                </a:solidFill>
                <a:latin typeface="Cambria"/>
                <a:cs typeface="Cambria"/>
              </a:rPr>
              <a:t>Nested </a:t>
            </a:r>
            <a:r>
              <a:rPr sz="2904" spc="245" dirty="0">
                <a:solidFill>
                  <a:srgbClr val="3B3B3B"/>
                </a:solidFill>
                <a:latin typeface="Cambria"/>
                <a:cs typeface="Cambria"/>
              </a:rPr>
              <a:t>template</a:t>
            </a:r>
            <a:r>
              <a:rPr sz="2904" spc="-68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904" spc="231" dirty="0">
                <a:solidFill>
                  <a:srgbClr val="3B3B3B"/>
                </a:solidFill>
                <a:latin typeface="Cambria"/>
                <a:cs typeface="Cambria"/>
              </a:rPr>
              <a:t>declarations</a:t>
            </a:r>
            <a:endParaRPr sz="2904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67185" y="2725911"/>
            <a:ext cx="5444330" cy="402643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2541" b="1" spc="-5" dirty="0">
                <a:solidFill>
                  <a:srgbClr val="3B3B3B"/>
                </a:solidFill>
                <a:latin typeface="Courier New"/>
                <a:cs typeface="Courier New"/>
              </a:rPr>
              <a:t>vector&lt;vector&lt;int&gt;&gt;</a:t>
            </a:r>
            <a:r>
              <a:rPr sz="2541" b="1" spc="-82" dirty="0">
                <a:solidFill>
                  <a:srgbClr val="3B3B3B"/>
                </a:solidFill>
                <a:latin typeface="Courier New"/>
                <a:cs typeface="Courier New"/>
              </a:rPr>
              <a:t> </a:t>
            </a:r>
            <a:r>
              <a:rPr sz="2541" b="1" spc="-5" dirty="0">
                <a:solidFill>
                  <a:srgbClr val="3B3B3B"/>
                </a:solidFill>
                <a:latin typeface="Courier New"/>
                <a:cs typeface="Courier New"/>
              </a:rPr>
              <a:t>myVector</a:t>
            </a:r>
            <a:endParaRPr sz="2541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3488141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8136111" y="6461562"/>
            <a:ext cx="2441794" cy="2436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27">
              <a:lnSpc>
                <a:spcPts val="1897"/>
              </a:lnSpc>
            </a:pPr>
            <a:r>
              <a:rPr sz="1634" spc="-9" dirty="0">
                <a:solidFill>
                  <a:srgbClr val="3B3B3B"/>
                </a:solidFill>
                <a:latin typeface="Arial"/>
                <a:cs typeface="Arial"/>
              </a:rPr>
              <a:t>Thanks </a:t>
            </a:r>
            <a:r>
              <a:rPr sz="1634" spc="-5" dirty="0">
                <a:solidFill>
                  <a:srgbClr val="3B3B3B"/>
                </a:solidFill>
                <a:latin typeface="Arial"/>
                <a:cs typeface="Arial"/>
              </a:rPr>
              <a:t>to Prof. </a:t>
            </a:r>
            <a:r>
              <a:rPr sz="1634" spc="-9" dirty="0">
                <a:solidFill>
                  <a:srgbClr val="3B3B3B"/>
                </a:solidFill>
                <a:latin typeface="Arial"/>
                <a:cs typeface="Arial"/>
              </a:rPr>
              <a:t>Alex</a:t>
            </a:r>
            <a:r>
              <a:rPr sz="1634" spc="-191" dirty="0">
                <a:solidFill>
                  <a:srgbClr val="3B3B3B"/>
                </a:solidFill>
                <a:latin typeface="Arial"/>
                <a:cs typeface="Arial"/>
              </a:rPr>
              <a:t> </a:t>
            </a:r>
            <a:r>
              <a:rPr sz="1634" spc="-5" dirty="0">
                <a:solidFill>
                  <a:srgbClr val="3B3B3B"/>
                </a:solidFill>
                <a:latin typeface="Arial"/>
                <a:cs typeface="Arial"/>
              </a:rPr>
              <a:t>Aiken</a:t>
            </a:r>
            <a:endParaRPr sz="1634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58194" y="532504"/>
            <a:ext cx="4069272" cy="570253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pc="381" dirty="0"/>
              <a:t>Scanning </a:t>
            </a:r>
            <a:r>
              <a:rPr spc="227" dirty="0"/>
              <a:t>is</a:t>
            </a:r>
            <a:r>
              <a:rPr spc="263" dirty="0"/>
              <a:t> </a:t>
            </a:r>
            <a:r>
              <a:rPr spc="394" dirty="0"/>
              <a:t>Hard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64188" y="1692025"/>
            <a:ext cx="155025" cy="212966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316" spc="241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316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58101" y="1568696"/>
            <a:ext cx="6698941" cy="458556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2904" spc="608" dirty="0">
                <a:solidFill>
                  <a:srgbClr val="3B3B3B"/>
                </a:solidFill>
                <a:latin typeface="Cambria"/>
                <a:cs typeface="Cambria"/>
              </a:rPr>
              <a:t>C++: </a:t>
            </a:r>
            <a:r>
              <a:rPr sz="2904" spc="304" dirty="0">
                <a:solidFill>
                  <a:srgbClr val="3B3B3B"/>
                </a:solidFill>
                <a:latin typeface="Cambria"/>
                <a:cs typeface="Cambria"/>
              </a:rPr>
              <a:t>Nested </a:t>
            </a:r>
            <a:r>
              <a:rPr sz="2904" spc="245" dirty="0">
                <a:solidFill>
                  <a:srgbClr val="3B3B3B"/>
                </a:solidFill>
                <a:latin typeface="Cambria"/>
                <a:cs typeface="Cambria"/>
              </a:rPr>
              <a:t>template</a:t>
            </a:r>
            <a:r>
              <a:rPr sz="2904" spc="-68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904" spc="231" dirty="0">
                <a:solidFill>
                  <a:srgbClr val="3B3B3B"/>
                </a:solidFill>
                <a:latin typeface="Cambria"/>
                <a:cs typeface="Cambria"/>
              </a:rPr>
              <a:t>declarations</a:t>
            </a:r>
            <a:endParaRPr sz="2904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84242" y="2725911"/>
            <a:ext cx="6409059" cy="402643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2541" b="1" spc="-9" dirty="0">
                <a:solidFill>
                  <a:srgbClr val="3B3B3B"/>
                </a:solidFill>
                <a:latin typeface="Courier New"/>
                <a:cs typeface="Courier New"/>
              </a:rPr>
              <a:t>vector </a:t>
            </a:r>
            <a:r>
              <a:rPr sz="2541" b="1" dirty="0">
                <a:solidFill>
                  <a:srgbClr val="3B3B3B"/>
                </a:solidFill>
                <a:latin typeface="Courier New"/>
                <a:cs typeface="Courier New"/>
              </a:rPr>
              <a:t>&lt; </a:t>
            </a:r>
            <a:r>
              <a:rPr sz="2541" b="1" spc="-9" dirty="0">
                <a:solidFill>
                  <a:srgbClr val="3B3B3B"/>
                </a:solidFill>
                <a:latin typeface="Courier New"/>
                <a:cs typeface="Courier New"/>
              </a:rPr>
              <a:t>vector </a:t>
            </a:r>
            <a:r>
              <a:rPr sz="2541" b="1" dirty="0">
                <a:solidFill>
                  <a:srgbClr val="3B3B3B"/>
                </a:solidFill>
                <a:latin typeface="Courier New"/>
                <a:cs typeface="Courier New"/>
              </a:rPr>
              <a:t>&lt; </a:t>
            </a:r>
            <a:r>
              <a:rPr sz="2541" b="1" spc="-9" dirty="0">
                <a:solidFill>
                  <a:srgbClr val="3B3B3B"/>
                </a:solidFill>
                <a:latin typeface="Courier New"/>
                <a:cs typeface="Courier New"/>
              </a:rPr>
              <a:t>int &gt;&gt;</a:t>
            </a:r>
            <a:r>
              <a:rPr sz="2541" b="1" spc="36" dirty="0">
                <a:solidFill>
                  <a:srgbClr val="3B3B3B"/>
                </a:solidFill>
                <a:latin typeface="Courier New"/>
                <a:cs typeface="Courier New"/>
              </a:rPr>
              <a:t> </a:t>
            </a:r>
            <a:r>
              <a:rPr sz="2541" b="1" spc="-9" dirty="0">
                <a:solidFill>
                  <a:srgbClr val="3B3B3B"/>
                </a:solidFill>
                <a:latin typeface="Courier New"/>
                <a:cs typeface="Courier New"/>
              </a:rPr>
              <a:t>myVector</a:t>
            </a:r>
            <a:endParaRPr sz="2541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7270187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8136111" y="6461562"/>
            <a:ext cx="2441794" cy="2436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27">
              <a:lnSpc>
                <a:spcPts val="1897"/>
              </a:lnSpc>
            </a:pPr>
            <a:r>
              <a:rPr sz="1634" spc="-9" dirty="0">
                <a:solidFill>
                  <a:srgbClr val="3B3B3B"/>
                </a:solidFill>
                <a:latin typeface="Arial"/>
                <a:cs typeface="Arial"/>
              </a:rPr>
              <a:t>Thanks </a:t>
            </a:r>
            <a:r>
              <a:rPr sz="1634" spc="-5" dirty="0">
                <a:solidFill>
                  <a:srgbClr val="3B3B3B"/>
                </a:solidFill>
                <a:latin typeface="Arial"/>
                <a:cs typeface="Arial"/>
              </a:rPr>
              <a:t>to Prof. </a:t>
            </a:r>
            <a:r>
              <a:rPr sz="1634" spc="-9" dirty="0">
                <a:solidFill>
                  <a:srgbClr val="3B3B3B"/>
                </a:solidFill>
                <a:latin typeface="Arial"/>
                <a:cs typeface="Arial"/>
              </a:rPr>
              <a:t>Alex</a:t>
            </a:r>
            <a:r>
              <a:rPr sz="1634" spc="-191" dirty="0">
                <a:solidFill>
                  <a:srgbClr val="3B3B3B"/>
                </a:solidFill>
                <a:latin typeface="Arial"/>
                <a:cs typeface="Arial"/>
              </a:rPr>
              <a:t> </a:t>
            </a:r>
            <a:r>
              <a:rPr sz="1634" spc="-5" dirty="0">
                <a:solidFill>
                  <a:srgbClr val="3B3B3B"/>
                </a:solidFill>
                <a:latin typeface="Arial"/>
                <a:cs typeface="Arial"/>
              </a:rPr>
              <a:t>Aiken</a:t>
            </a:r>
            <a:endParaRPr sz="1634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58194" y="532504"/>
            <a:ext cx="4069272" cy="570253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pc="381" dirty="0"/>
              <a:t>Scanning </a:t>
            </a:r>
            <a:r>
              <a:rPr spc="227" dirty="0"/>
              <a:t>is</a:t>
            </a:r>
            <a:r>
              <a:rPr spc="263" dirty="0"/>
              <a:t> </a:t>
            </a:r>
            <a:r>
              <a:rPr spc="394" dirty="0"/>
              <a:t>Hard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64188" y="1692025"/>
            <a:ext cx="155025" cy="212966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316" spc="241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316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58101" y="1568696"/>
            <a:ext cx="6698941" cy="458556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2904" spc="608" dirty="0">
                <a:solidFill>
                  <a:srgbClr val="3B3B3B"/>
                </a:solidFill>
                <a:latin typeface="Cambria"/>
                <a:cs typeface="Cambria"/>
              </a:rPr>
              <a:t>C++: </a:t>
            </a:r>
            <a:r>
              <a:rPr sz="2904" spc="304" dirty="0">
                <a:solidFill>
                  <a:srgbClr val="3B3B3B"/>
                </a:solidFill>
                <a:latin typeface="Cambria"/>
                <a:cs typeface="Cambria"/>
              </a:rPr>
              <a:t>Nested </a:t>
            </a:r>
            <a:r>
              <a:rPr sz="2904" spc="245" dirty="0">
                <a:solidFill>
                  <a:srgbClr val="3B3B3B"/>
                </a:solidFill>
                <a:latin typeface="Cambria"/>
                <a:cs typeface="Cambria"/>
              </a:rPr>
              <a:t>template</a:t>
            </a:r>
            <a:r>
              <a:rPr sz="2904" spc="-68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904" spc="231" dirty="0">
                <a:solidFill>
                  <a:srgbClr val="3B3B3B"/>
                </a:solidFill>
                <a:latin typeface="Cambria"/>
                <a:cs typeface="Cambria"/>
              </a:rPr>
              <a:t>declarations</a:t>
            </a:r>
            <a:endParaRPr sz="2904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03330" y="2725911"/>
            <a:ext cx="7573768" cy="402643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2541" b="1" spc="-5" dirty="0">
                <a:solidFill>
                  <a:srgbClr val="3B3B3B"/>
                </a:solidFill>
                <a:latin typeface="Courier New"/>
                <a:cs typeface="Courier New"/>
              </a:rPr>
              <a:t>(vector </a:t>
            </a:r>
            <a:r>
              <a:rPr sz="2541" b="1" dirty="0">
                <a:solidFill>
                  <a:srgbClr val="3B3B3B"/>
                </a:solidFill>
                <a:latin typeface="Courier New"/>
                <a:cs typeface="Courier New"/>
              </a:rPr>
              <a:t>&lt; </a:t>
            </a:r>
            <a:r>
              <a:rPr sz="2541" b="1" spc="-5" dirty="0">
                <a:solidFill>
                  <a:srgbClr val="3B3B3B"/>
                </a:solidFill>
                <a:latin typeface="Courier New"/>
                <a:cs typeface="Courier New"/>
              </a:rPr>
              <a:t>(vector </a:t>
            </a:r>
            <a:r>
              <a:rPr sz="2541" b="1" dirty="0">
                <a:solidFill>
                  <a:srgbClr val="3B3B3B"/>
                </a:solidFill>
                <a:latin typeface="Courier New"/>
                <a:cs typeface="Courier New"/>
              </a:rPr>
              <a:t>&lt; (</a:t>
            </a:r>
            <a:r>
              <a:rPr sz="2541" b="1" dirty="0">
                <a:solidFill>
                  <a:srgbClr val="FF0000"/>
                </a:solidFill>
                <a:latin typeface="Courier New"/>
                <a:cs typeface="Courier New"/>
              </a:rPr>
              <a:t>int </a:t>
            </a:r>
            <a:r>
              <a:rPr sz="2541" b="1" spc="-9" dirty="0">
                <a:solidFill>
                  <a:srgbClr val="FF0000"/>
                </a:solidFill>
                <a:latin typeface="Courier New"/>
                <a:cs typeface="Courier New"/>
              </a:rPr>
              <a:t>&gt;&gt;</a:t>
            </a:r>
            <a:r>
              <a:rPr sz="2541" b="1" spc="-73" dirty="0">
                <a:solidFill>
                  <a:srgbClr val="FF0000"/>
                </a:solidFill>
                <a:latin typeface="Courier New"/>
                <a:cs typeface="Courier New"/>
              </a:rPr>
              <a:t> </a:t>
            </a:r>
            <a:r>
              <a:rPr sz="2541" b="1" spc="-5" dirty="0">
                <a:solidFill>
                  <a:srgbClr val="FF0000"/>
                </a:solidFill>
                <a:latin typeface="Courier New"/>
                <a:cs typeface="Courier New"/>
              </a:rPr>
              <a:t>myVector</a:t>
            </a:r>
            <a:r>
              <a:rPr sz="2541" b="1" spc="-5" dirty="0">
                <a:solidFill>
                  <a:srgbClr val="3B3B3B"/>
                </a:solidFill>
                <a:latin typeface="Courier New"/>
                <a:cs typeface="Courier New"/>
              </a:rPr>
              <a:t>)))</a:t>
            </a:r>
            <a:endParaRPr sz="2541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8397659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8136111" y="6461562"/>
            <a:ext cx="2441794" cy="2436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27">
              <a:lnSpc>
                <a:spcPts val="1897"/>
              </a:lnSpc>
            </a:pPr>
            <a:r>
              <a:rPr sz="1634" spc="-9" dirty="0">
                <a:solidFill>
                  <a:srgbClr val="3B3B3B"/>
                </a:solidFill>
                <a:latin typeface="Arial"/>
                <a:cs typeface="Arial"/>
              </a:rPr>
              <a:t>Thanks </a:t>
            </a:r>
            <a:r>
              <a:rPr sz="1634" spc="-5" dirty="0">
                <a:solidFill>
                  <a:srgbClr val="3B3B3B"/>
                </a:solidFill>
                <a:latin typeface="Arial"/>
                <a:cs typeface="Arial"/>
              </a:rPr>
              <a:t>to Prof. </a:t>
            </a:r>
            <a:r>
              <a:rPr sz="1634" spc="-9" dirty="0">
                <a:solidFill>
                  <a:srgbClr val="3B3B3B"/>
                </a:solidFill>
                <a:latin typeface="Arial"/>
                <a:cs typeface="Arial"/>
              </a:rPr>
              <a:t>Alex</a:t>
            </a:r>
            <a:r>
              <a:rPr sz="1634" spc="-191" dirty="0">
                <a:solidFill>
                  <a:srgbClr val="3B3B3B"/>
                </a:solidFill>
                <a:latin typeface="Arial"/>
                <a:cs typeface="Arial"/>
              </a:rPr>
              <a:t> </a:t>
            </a:r>
            <a:r>
              <a:rPr sz="1634" spc="-5" dirty="0">
                <a:solidFill>
                  <a:srgbClr val="3B3B3B"/>
                </a:solidFill>
                <a:latin typeface="Arial"/>
                <a:cs typeface="Arial"/>
              </a:rPr>
              <a:t>Aiken</a:t>
            </a:r>
            <a:endParaRPr sz="1634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58194" y="532504"/>
            <a:ext cx="4069272" cy="570253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pc="381" dirty="0"/>
              <a:t>Scanning </a:t>
            </a:r>
            <a:r>
              <a:rPr spc="227" dirty="0"/>
              <a:t>is</a:t>
            </a:r>
            <a:r>
              <a:rPr spc="263" dirty="0"/>
              <a:t> </a:t>
            </a:r>
            <a:r>
              <a:rPr spc="394" dirty="0"/>
              <a:t>Hard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64188" y="1692025"/>
            <a:ext cx="155025" cy="212966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316" spc="241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316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58101" y="1568696"/>
            <a:ext cx="6698941" cy="458556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2904" spc="608" dirty="0">
                <a:solidFill>
                  <a:srgbClr val="3B3B3B"/>
                </a:solidFill>
                <a:latin typeface="Cambria"/>
                <a:cs typeface="Cambria"/>
              </a:rPr>
              <a:t>C++: </a:t>
            </a:r>
            <a:r>
              <a:rPr sz="2904" spc="304" dirty="0">
                <a:solidFill>
                  <a:srgbClr val="3B3B3B"/>
                </a:solidFill>
                <a:latin typeface="Cambria"/>
                <a:cs typeface="Cambria"/>
              </a:rPr>
              <a:t>Nested </a:t>
            </a:r>
            <a:r>
              <a:rPr sz="2904" spc="245" dirty="0">
                <a:solidFill>
                  <a:srgbClr val="3B3B3B"/>
                </a:solidFill>
                <a:latin typeface="Cambria"/>
                <a:cs typeface="Cambria"/>
              </a:rPr>
              <a:t>template</a:t>
            </a:r>
            <a:r>
              <a:rPr sz="2904" spc="-68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904" spc="231" dirty="0">
                <a:solidFill>
                  <a:srgbClr val="3B3B3B"/>
                </a:solidFill>
                <a:latin typeface="Cambria"/>
                <a:cs typeface="Cambria"/>
              </a:rPr>
              <a:t>declarations</a:t>
            </a:r>
            <a:endParaRPr sz="2904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03330" y="2725911"/>
            <a:ext cx="7573768" cy="402643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2541" b="1" spc="-5" dirty="0">
                <a:solidFill>
                  <a:srgbClr val="3B3B3B"/>
                </a:solidFill>
                <a:latin typeface="Courier New"/>
                <a:cs typeface="Courier New"/>
              </a:rPr>
              <a:t>(vector </a:t>
            </a:r>
            <a:r>
              <a:rPr sz="2541" b="1" dirty="0">
                <a:solidFill>
                  <a:srgbClr val="3B3B3B"/>
                </a:solidFill>
                <a:latin typeface="Courier New"/>
                <a:cs typeface="Courier New"/>
              </a:rPr>
              <a:t>&lt; </a:t>
            </a:r>
            <a:r>
              <a:rPr sz="2541" b="1" spc="-5" dirty="0">
                <a:solidFill>
                  <a:srgbClr val="3B3B3B"/>
                </a:solidFill>
                <a:latin typeface="Courier New"/>
                <a:cs typeface="Courier New"/>
              </a:rPr>
              <a:t>(vector </a:t>
            </a:r>
            <a:r>
              <a:rPr sz="2541" b="1" dirty="0">
                <a:solidFill>
                  <a:srgbClr val="3B3B3B"/>
                </a:solidFill>
                <a:latin typeface="Courier New"/>
                <a:cs typeface="Courier New"/>
              </a:rPr>
              <a:t>&lt; (</a:t>
            </a:r>
            <a:r>
              <a:rPr sz="2541" b="1" dirty="0">
                <a:solidFill>
                  <a:srgbClr val="FF0000"/>
                </a:solidFill>
                <a:latin typeface="Courier New"/>
                <a:cs typeface="Courier New"/>
              </a:rPr>
              <a:t>int </a:t>
            </a:r>
            <a:r>
              <a:rPr sz="2541" b="1" spc="-9" dirty="0">
                <a:solidFill>
                  <a:srgbClr val="FF0000"/>
                </a:solidFill>
                <a:latin typeface="Courier New"/>
                <a:cs typeface="Courier New"/>
              </a:rPr>
              <a:t>&gt;&gt;</a:t>
            </a:r>
            <a:r>
              <a:rPr sz="2541" b="1" spc="-73" dirty="0">
                <a:solidFill>
                  <a:srgbClr val="FF0000"/>
                </a:solidFill>
                <a:latin typeface="Courier New"/>
                <a:cs typeface="Courier New"/>
              </a:rPr>
              <a:t> </a:t>
            </a:r>
            <a:r>
              <a:rPr sz="2541" b="1" spc="-5" dirty="0">
                <a:solidFill>
                  <a:srgbClr val="FF0000"/>
                </a:solidFill>
                <a:latin typeface="Courier New"/>
                <a:cs typeface="Courier New"/>
              </a:rPr>
              <a:t>myVector</a:t>
            </a:r>
            <a:r>
              <a:rPr sz="2541" b="1" spc="-5" dirty="0">
                <a:solidFill>
                  <a:srgbClr val="3B3B3B"/>
                </a:solidFill>
                <a:latin typeface="Courier New"/>
                <a:cs typeface="Courier New"/>
              </a:rPr>
              <a:t>)))</a:t>
            </a:r>
            <a:endParaRPr sz="2541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64188" y="3936147"/>
            <a:ext cx="155025" cy="212966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316" spc="241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316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358101" y="3811665"/>
            <a:ext cx="6672431" cy="908695"/>
          </a:xfrm>
          <a:prstGeom prst="rect">
            <a:avLst/>
          </a:prstGeom>
        </p:spPr>
        <p:txBody>
          <a:bodyPr vert="horz" wrap="square" lIns="0" tIns="36307" rIns="0" bIns="0" rtlCol="0">
            <a:spAutoFit/>
          </a:bodyPr>
          <a:lstStyle/>
          <a:p>
            <a:pPr marL="11527" marR="4611">
              <a:lnSpc>
                <a:spcPts val="3384"/>
              </a:lnSpc>
              <a:spcBef>
                <a:spcPts val="286"/>
              </a:spcBef>
            </a:pPr>
            <a:r>
              <a:rPr sz="2904" spc="281" dirty="0">
                <a:solidFill>
                  <a:srgbClr val="3B3B3B"/>
                </a:solidFill>
                <a:latin typeface="Cambria"/>
                <a:cs typeface="Cambria"/>
              </a:rPr>
              <a:t>Again, </a:t>
            </a:r>
            <a:r>
              <a:rPr sz="2904" spc="300" dirty="0">
                <a:solidFill>
                  <a:srgbClr val="3B3B3B"/>
                </a:solidFill>
                <a:latin typeface="Cambria"/>
                <a:cs typeface="Cambria"/>
              </a:rPr>
              <a:t>can </a:t>
            </a:r>
            <a:r>
              <a:rPr sz="2904" spc="286" dirty="0">
                <a:solidFill>
                  <a:srgbClr val="3B3B3B"/>
                </a:solidFill>
                <a:latin typeface="Cambria"/>
                <a:cs typeface="Cambria"/>
              </a:rPr>
              <a:t>be </a:t>
            </a:r>
            <a:r>
              <a:rPr sz="2904" spc="200" dirty="0">
                <a:solidFill>
                  <a:srgbClr val="3B3B3B"/>
                </a:solidFill>
                <a:latin typeface="Cambria"/>
                <a:cs typeface="Cambria"/>
              </a:rPr>
              <a:t>difficult </a:t>
            </a:r>
            <a:r>
              <a:rPr sz="2904" spc="191" dirty="0">
                <a:solidFill>
                  <a:srgbClr val="3B3B3B"/>
                </a:solidFill>
                <a:latin typeface="Cambria"/>
                <a:cs typeface="Cambria"/>
              </a:rPr>
              <a:t>to </a:t>
            </a:r>
            <a:r>
              <a:rPr sz="2904" spc="245" dirty="0">
                <a:solidFill>
                  <a:srgbClr val="3B3B3B"/>
                </a:solidFill>
                <a:latin typeface="Cambria"/>
                <a:cs typeface="Cambria"/>
              </a:rPr>
              <a:t>determine  </a:t>
            </a:r>
            <a:r>
              <a:rPr sz="2904" spc="259" dirty="0">
                <a:solidFill>
                  <a:srgbClr val="3B3B3B"/>
                </a:solidFill>
                <a:latin typeface="Cambria"/>
                <a:cs typeface="Cambria"/>
              </a:rPr>
              <a:t>where </a:t>
            </a:r>
            <a:r>
              <a:rPr sz="2904" spc="191" dirty="0">
                <a:solidFill>
                  <a:srgbClr val="3B3B3B"/>
                </a:solidFill>
                <a:latin typeface="Cambria"/>
                <a:cs typeface="Cambria"/>
              </a:rPr>
              <a:t>to</a:t>
            </a:r>
            <a:r>
              <a:rPr sz="2904" spc="313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904" spc="204" dirty="0">
                <a:solidFill>
                  <a:srgbClr val="3B3B3B"/>
                </a:solidFill>
                <a:latin typeface="Cambria"/>
                <a:cs typeface="Cambria"/>
              </a:rPr>
              <a:t>split.</a:t>
            </a:r>
            <a:endParaRPr sz="2904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40553485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8136111" y="6461562"/>
            <a:ext cx="2441794" cy="2436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27">
              <a:lnSpc>
                <a:spcPts val="1897"/>
              </a:lnSpc>
            </a:pPr>
            <a:r>
              <a:rPr sz="1634" spc="-9" dirty="0">
                <a:solidFill>
                  <a:srgbClr val="3B3B3B"/>
                </a:solidFill>
                <a:latin typeface="Arial"/>
                <a:cs typeface="Arial"/>
              </a:rPr>
              <a:t>Thanks </a:t>
            </a:r>
            <a:r>
              <a:rPr sz="1634" spc="-5" dirty="0">
                <a:solidFill>
                  <a:srgbClr val="3B3B3B"/>
                </a:solidFill>
                <a:latin typeface="Arial"/>
                <a:cs typeface="Arial"/>
              </a:rPr>
              <a:t>to Prof. </a:t>
            </a:r>
            <a:r>
              <a:rPr sz="1634" spc="-9" dirty="0">
                <a:solidFill>
                  <a:srgbClr val="3B3B3B"/>
                </a:solidFill>
                <a:latin typeface="Arial"/>
                <a:cs typeface="Arial"/>
              </a:rPr>
              <a:t>Alex</a:t>
            </a:r>
            <a:r>
              <a:rPr sz="1634" spc="-191" dirty="0">
                <a:solidFill>
                  <a:srgbClr val="3B3B3B"/>
                </a:solidFill>
                <a:latin typeface="Arial"/>
                <a:cs typeface="Arial"/>
              </a:rPr>
              <a:t> </a:t>
            </a:r>
            <a:r>
              <a:rPr sz="1634" spc="-5" dirty="0">
                <a:solidFill>
                  <a:srgbClr val="3B3B3B"/>
                </a:solidFill>
                <a:latin typeface="Arial"/>
                <a:cs typeface="Arial"/>
              </a:rPr>
              <a:t>Aiken</a:t>
            </a:r>
            <a:endParaRPr sz="1634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58194" y="532504"/>
            <a:ext cx="4069272" cy="570253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pc="381" dirty="0"/>
              <a:t>Scanning </a:t>
            </a:r>
            <a:r>
              <a:rPr spc="227" dirty="0"/>
              <a:t>is</a:t>
            </a:r>
            <a:r>
              <a:rPr spc="263" dirty="0"/>
              <a:t> </a:t>
            </a:r>
            <a:r>
              <a:rPr spc="394" dirty="0"/>
              <a:t>Hard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64188" y="1692025"/>
            <a:ext cx="155025" cy="212966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316" spc="241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316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58101" y="1568696"/>
            <a:ext cx="5829876" cy="908695"/>
          </a:xfrm>
          <a:prstGeom prst="rect">
            <a:avLst/>
          </a:prstGeom>
        </p:spPr>
        <p:txBody>
          <a:bodyPr vert="horz" wrap="square" lIns="0" tIns="36307" rIns="0" bIns="0" rtlCol="0">
            <a:spAutoFit/>
          </a:bodyPr>
          <a:lstStyle/>
          <a:p>
            <a:pPr marL="11527" marR="4611">
              <a:lnSpc>
                <a:spcPts val="3384"/>
              </a:lnSpc>
              <a:spcBef>
                <a:spcPts val="286"/>
              </a:spcBef>
            </a:pPr>
            <a:r>
              <a:rPr sz="2904" spc="132" dirty="0">
                <a:solidFill>
                  <a:srgbClr val="3B3B3B"/>
                </a:solidFill>
                <a:latin typeface="Cambria"/>
                <a:cs typeface="Cambria"/>
              </a:rPr>
              <a:t>PL/1: </a:t>
            </a:r>
            <a:r>
              <a:rPr sz="2904" spc="231" dirty="0">
                <a:solidFill>
                  <a:srgbClr val="3B3B3B"/>
                </a:solidFill>
                <a:latin typeface="Cambria"/>
                <a:cs typeface="Cambria"/>
              </a:rPr>
              <a:t>Keywords </a:t>
            </a:r>
            <a:r>
              <a:rPr sz="2904" spc="300" dirty="0">
                <a:solidFill>
                  <a:srgbClr val="3B3B3B"/>
                </a:solidFill>
                <a:latin typeface="Cambria"/>
                <a:cs typeface="Cambria"/>
              </a:rPr>
              <a:t>can </a:t>
            </a:r>
            <a:r>
              <a:rPr sz="2904" spc="281" dirty="0">
                <a:solidFill>
                  <a:srgbClr val="3B3B3B"/>
                </a:solidFill>
                <a:latin typeface="Cambria"/>
                <a:cs typeface="Cambria"/>
              </a:rPr>
              <a:t>be </a:t>
            </a:r>
            <a:r>
              <a:rPr sz="2904" spc="259" dirty="0">
                <a:solidFill>
                  <a:srgbClr val="3B3B3B"/>
                </a:solidFill>
                <a:latin typeface="Cambria"/>
                <a:cs typeface="Cambria"/>
              </a:rPr>
              <a:t>used </a:t>
            </a:r>
            <a:r>
              <a:rPr sz="2904" spc="272" dirty="0">
                <a:solidFill>
                  <a:srgbClr val="3B3B3B"/>
                </a:solidFill>
                <a:latin typeface="Cambria"/>
                <a:cs typeface="Cambria"/>
              </a:rPr>
              <a:t>as  </a:t>
            </a:r>
            <a:r>
              <a:rPr sz="2904" spc="213" dirty="0">
                <a:solidFill>
                  <a:srgbClr val="3B3B3B"/>
                </a:solidFill>
                <a:latin typeface="Cambria"/>
                <a:cs typeface="Cambria"/>
              </a:rPr>
              <a:t>identifiers.</a:t>
            </a:r>
            <a:endParaRPr sz="2904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41790989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8136111" y="6461562"/>
            <a:ext cx="2441794" cy="2436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27">
              <a:lnSpc>
                <a:spcPts val="1897"/>
              </a:lnSpc>
            </a:pPr>
            <a:r>
              <a:rPr sz="1634" spc="-9" dirty="0">
                <a:solidFill>
                  <a:srgbClr val="3B3B3B"/>
                </a:solidFill>
                <a:latin typeface="Arial"/>
                <a:cs typeface="Arial"/>
              </a:rPr>
              <a:t>Thanks </a:t>
            </a:r>
            <a:r>
              <a:rPr sz="1634" spc="-5" dirty="0">
                <a:solidFill>
                  <a:srgbClr val="3B3B3B"/>
                </a:solidFill>
                <a:latin typeface="Arial"/>
                <a:cs typeface="Arial"/>
              </a:rPr>
              <a:t>to Prof. </a:t>
            </a:r>
            <a:r>
              <a:rPr sz="1634" spc="-9" dirty="0">
                <a:solidFill>
                  <a:srgbClr val="3B3B3B"/>
                </a:solidFill>
                <a:latin typeface="Arial"/>
                <a:cs typeface="Arial"/>
              </a:rPr>
              <a:t>Alex</a:t>
            </a:r>
            <a:r>
              <a:rPr sz="1634" spc="-191" dirty="0">
                <a:solidFill>
                  <a:srgbClr val="3B3B3B"/>
                </a:solidFill>
                <a:latin typeface="Arial"/>
                <a:cs typeface="Arial"/>
              </a:rPr>
              <a:t> </a:t>
            </a:r>
            <a:r>
              <a:rPr sz="1634" spc="-5" dirty="0">
                <a:solidFill>
                  <a:srgbClr val="3B3B3B"/>
                </a:solidFill>
                <a:latin typeface="Arial"/>
                <a:cs typeface="Arial"/>
              </a:rPr>
              <a:t>Aiken</a:t>
            </a:r>
            <a:endParaRPr sz="1634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58194" y="532504"/>
            <a:ext cx="4069272" cy="570253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pc="381" dirty="0"/>
              <a:t>Scanning </a:t>
            </a:r>
            <a:r>
              <a:rPr spc="227" dirty="0"/>
              <a:t>is</a:t>
            </a:r>
            <a:r>
              <a:rPr spc="263" dirty="0"/>
              <a:t> </a:t>
            </a:r>
            <a:r>
              <a:rPr spc="394" dirty="0"/>
              <a:t>Hard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64188" y="1692025"/>
            <a:ext cx="155025" cy="212966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316" spc="241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316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58101" y="1568696"/>
            <a:ext cx="5829876" cy="908695"/>
          </a:xfrm>
          <a:prstGeom prst="rect">
            <a:avLst/>
          </a:prstGeom>
        </p:spPr>
        <p:txBody>
          <a:bodyPr vert="horz" wrap="square" lIns="0" tIns="36307" rIns="0" bIns="0" rtlCol="0">
            <a:spAutoFit/>
          </a:bodyPr>
          <a:lstStyle/>
          <a:p>
            <a:pPr marL="11527" marR="4611">
              <a:lnSpc>
                <a:spcPts val="3384"/>
              </a:lnSpc>
              <a:spcBef>
                <a:spcPts val="286"/>
              </a:spcBef>
            </a:pPr>
            <a:r>
              <a:rPr sz="2904" spc="132" dirty="0">
                <a:solidFill>
                  <a:srgbClr val="3B3B3B"/>
                </a:solidFill>
                <a:latin typeface="Cambria"/>
                <a:cs typeface="Cambria"/>
              </a:rPr>
              <a:t>PL/1: </a:t>
            </a:r>
            <a:r>
              <a:rPr sz="2904" spc="231" dirty="0">
                <a:solidFill>
                  <a:srgbClr val="3B3B3B"/>
                </a:solidFill>
                <a:latin typeface="Cambria"/>
                <a:cs typeface="Cambria"/>
              </a:rPr>
              <a:t>Keywords </a:t>
            </a:r>
            <a:r>
              <a:rPr sz="2904" spc="300" dirty="0">
                <a:solidFill>
                  <a:srgbClr val="3B3B3B"/>
                </a:solidFill>
                <a:latin typeface="Cambria"/>
                <a:cs typeface="Cambria"/>
              </a:rPr>
              <a:t>can </a:t>
            </a:r>
            <a:r>
              <a:rPr sz="2904" spc="281" dirty="0">
                <a:solidFill>
                  <a:srgbClr val="3B3B3B"/>
                </a:solidFill>
                <a:latin typeface="Cambria"/>
                <a:cs typeface="Cambria"/>
              </a:rPr>
              <a:t>be </a:t>
            </a:r>
            <a:r>
              <a:rPr sz="2904" spc="259" dirty="0">
                <a:solidFill>
                  <a:srgbClr val="3B3B3B"/>
                </a:solidFill>
                <a:latin typeface="Cambria"/>
                <a:cs typeface="Cambria"/>
              </a:rPr>
              <a:t>used </a:t>
            </a:r>
            <a:r>
              <a:rPr sz="2904" spc="272" dirty="0">
                <a:solidFill>
                  <a:srgbClr val="3B3B3B"/>
                </a:solidFill>
                <a:latin typeface="Cambria"/>
                <a:cs typeface="Cambria"/>
              </a:rPr>
              <a:t>as  </a:t>
            </a:r>
            <a:r>
              <a:rPr sz="2904" spc="213" dirty="0">
                <a:solidFill>
                  <a:srgbClr val="3B3B3B"/>
                </a:solidFill>
                <a:latin typeface="Cambria"/>
                <a:cs typeface="Cambria"/>
              </a:rPr>
              <a:t>identifiers.</a:t>
            </a:r>
            <a:endParaRPr sz="2904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59762" y="3165053"/>
            <a:ext cx="6661481" cy="346795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2178" b="1" spc="-5" dirty="0">
                <a:solidFill>
                  <a:srgbClr val="3B3B3B"/>
                </a:solidFill>
                <a:latin typeface="Courier New"/>
                <a:cs typeface="Courier New"/>
              </a:rPr>
              <a:t>IF THEN THEN THEN </a:t>
            </a:r>
            <a:r>
              <a:rPr sz="2178" b="1" dirty="0">
                <a:solidFill>
                  <a:srgbClr val="3B3B3B"/>
                </a:solidFill>
                <a:latin typeface="Courier New"/>
                <a:cs typeface="Courier New"/>
              </a:rPr>
              <a:t>= </a:t>
            </a:r>
            <a:r>
              <a:rPr sz="2178" b="1" spc="-5" dirty="0">
                <a:solidFill>
                  <a:srgbClr val="3B3B3B"/>
                </a:solidFill>
                <a:latin typeface="Courier New"/>
                <a:cs typeface="Courier New"/>
              </a:rPr>
              <a:t>ELSE; ELSE ELSE </a:t>
            </a:r>
            <a:r>
              <a:rPr sz="2178" b="1" dirty="0">
                <a:solidFill>
                  <a:srgbClr val="3B3B3B"/>
                </a:solidFill>
                <a:latin typeface="Courier New"/>
                <a:cs typeface="Courier New"/>
              </a:rPr>
              <a:t>=</a:t>
            </a:r>
            <a:r>
              <a:rPr sz="2178" b="1" spc="-68" dirty="0">
                <a:solidFill>
                  <a:srgbClr val="3B3B3B"/>
                </a:solidFill>
                <a:latin typeface="Courier New"/>
                <a:cs typeface="Courier New"/>
              </a:rPr>
              <a:t> </a:t>
            </a:r>
            <a:r>
              <a:rPr sz="2178" b="1" spc="-5" dirty="0">
                <a:solidFill>
                  <a:srgbClr val="3B3B3B"/>
                </a:solidFill>
                <a:latin typeface="Courier New"/>
                <a:cs typeface="Courier New"/>
              </a:rPr>
              <a:t>IF</a:t>
            </a:r>
            <a:endParaRPr sz="2178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43263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Lexical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Definition:</a:t>
            </a:r>
          </a:p>
          <a:p>
            <a:r>
              <a:rPr lang="en-GB" dirty="0" smtClean="0"/>
              <a:t>reads characters and produces sequences of tokens.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Target:</a:t>
            </a:r>
            <a:endParaRPr lang="en-GB" dirty="0"/>
          </a:p>
          <a:p>
            <a:r>
              <a:rPr lang="en-GB" dirty="0" smtClean="0"/>
              <a:t>Towards automated Lexical Analysis.</a:t>
            </a:r>
          </a:p>
          <a:p>
            <a:endParaRPr lang="en-GB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113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8136111" y="6461562"/>
            <a:ext cx="2441794" cy="2436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27">
              <a:lnSpc>
                <a:spcPts val="1897"/>
              </a:lnSpc>
            </a:pPr>
            <a:r>
              <a:rPr sz="1634" spc="-9" dirty="0">
                <a:solidFill>
                  <a:srgbClr val="3B3B3B"/>
                </a:solidFill>
                <a:latin typeface="Arial"/>
                <a:cs typeface="Arial"/>
              </a:rPr>
              <a:t>Thanks </a:t>
            </a:r>
            <a:r>
              <a:rPr sz="1634" spc="-5" dirty="0">
                <a:solidFill>
                  <a:srgbClr val="3B3B3B"/>
                </a:solidFill>
                <a:latin typeface="Arial"/>
                <a:cs typeface="Arial"/>
              </a:rPr>
              <a:t>to Prof. </a:t>
            </a:r>
            <a:r>
              <a:rPr sz="1634" spc="-9" dirty="0">
                <a:solidFill>
                  <a:srgbClr val="3B3B3B"/>
                </a:solidFill>
                <a:latin typeface="Arial"/>
                <a:cs typeface="Arial"/>
              </a:rPr>
              <a:t>Alex</a:t>
            </a:r>
            <a:r>
              <a:rPr sz="1634" spc="-191" dirty="0">
                <a:solidFill>
                  <a:srgbClr val="3B3B3B"/>
                </a:solidFill>
                <a:latin typeface="Arial"/>
                <a:cs typeface="Arial"/>
              </a:rPr>
              <a:t> </a:t>
            </a:r>
            <a:r>
              <a:rPr sz="1634" spc="-5" dirty="0">
                <a:solidFill>
                  <a:srgbClr val="3B3B3B"/>
                </a:solidFill>
                <a:latin typeface="Arial"/>
                <a:cs typeface="Arial"/>
              </a:rPr>
              <a:t>Aiken</a:t>
            </a:r>
            <a:endParaRPr sz="1634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58194" y="532504"/>
            <a:ext cx="4069272" cy="570253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pc="381" dirty="0"/>
              <a:t>Scanning </a:t>
            </a:r>
            <a:r>
              <a:rPr spc="227" dirty="0"/>
              <a:t>is</a:t>
            </a:r>
            <a:r>
              <a:rPr spc="263" dirty="0"/>
              <a:t> </a:t>
            </a:r>
            <a:r>
              <a:rPr spc="394" dirty="0"/>
              <a:t>Hard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64188" y="1692025"/>
            <a:ext cx="155025" cy="212966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316" spc="241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316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58101" y="1568696"/>
            <a:ext cx="5829876" cy="908695"/>
          </a:xfrm>
          <a:prstGeom prst="rect">
            <a:avLst/>
          </a:prstGeom>
        </p:spPr>
        <p:txBody>
          <a:bodyPr vert="horz" wrap="square" lIns="0" tIns="36307" rIns="0" bIns="0" rtlCol="0">
            <a:spAutoFit/>
          </a:bodyPr>
          <a:lstStyle/>
          <a:p>
            <a:pPr marL="11527" marR="4611">
              <a:lnSpc>
                <a:spcPts val="3384"/>
              </a:lnSpc>
              <a:spcBef>
                <a:spcPts val="286"/>
              </a:spcBef>
            </a:pPr>
            <a:r>
              <a:rPr sz="2904" spc="132" dirty="0">
                <a:solidFill>
                  <a:srgbClr val="3B3B3B"/>
                </a:solidFill>
                <a:latin typeface="Cambria"/>
                <a:cs typeface="Cambria"/>
              </a:rPr>
              <a:t>PL/1: </a:t>
            </a:r>
            <a:r>
              <a:rPr sz="2904" spc="231" dirty="0">
                <a:solidFill>
                  <a:srgbClr val="3B3B3B"/>
                </a:solidFill>
                <a:latin typeface="Cambria"/>
                <a:cs typeface="Cambria"/>
              </a:rPr>
              <a:t>Keywords </a:t>
            </a:r>
            <a:r>
              <a:rPr sz="2904" spc="300" dirty="0">
                <a:solidFill>
                  <a:srgbClr val="3B3B3B"/>
                </a:solidFill>
                <a:latin typeface="Cambria"/>
                <a:cs typeface="Cambria"/>
              </a:rPr>
              <a:t>can </a:t>
            </a:r>
            <a:r>
              <a:rPr sz="2904" spc="281" dirty="0">
                <a:solidFill>
                  <a:srgbClr val="3B3B3B"/>
                </a:solidFill>
                <a:latin typeface="Cambria"/>
                <a:cs typeface="Cambria"/>
              </a:rPr>
              <a:t>be </a:t>
            </a:r>
            <a:r>
              <a:rPr sz="2904" spc="259" dirty="0">
                <a:solidFill>
                  <a:srgbClr val="3B3B3B"/>
                </a:solidFill>
                <a:latin typeface="Cambria"/>
                <a:cs typeface="Cambria"/>
              </a:rPr>
              <a:t>used </a:t>
            </a:r>
            <a:r>
              <a:rPr sz="2904" spc="272" dirty="0">
                <a:solidFill>
                  <a:srgbClr val="3B3B3B"/>
                </a:solidFill>
                <a:latin typeface="Cambria"/>
                <a:cs typeface="Cambria"/>
              </a:rPr>
              <a:t>as  </a:t>
            </a:r>
            <a:r>
              <a:rPr sz="2904" spc="213" dirty="0">
                <a:solidFill>
                  <a:srgbClr val="3B3B3B"/>
                </a:solidFill>
                <a:latin typeface="Cambria"/>
                <a:cs typeface="Cambria"/>
              </a:rPr>
              <a:t>identifiers.</a:t>
            </a:r>
            <a:endParaRPr sz="2904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59762" y="3165053"/>
            <a:ext cx="6662057" cy="346795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2178" b="1" spc="-5" dirty="0">
                <a:solidFill>
                  <a:srgbClr val="0000FF"/>
                </a:solidFill>
                <a:latin typeface="Courier New"/>
                <a:cs typeface="Courier New"/>
              </a:rPr>
              <a:t>IF </a:t>
            </a:r>
            <a:r>
              <a:rPr sz="2178" b="1" spc="-5" dirty="0">
                <a:solidFill>
                  <a:srgbClr val="3B3B3B"/>
                </a:solidFill>
                <a:latin typeface="Courier New"/>
                <a:cs typeface="Courier New"/>
              </a:rPr>
              <a:t>THEN </a:t>
            </a:r>
            <a:r>
              <a:rPr sz="2178" b="1" spc="-5" dirty="0">
                <a:solidFill>
                  <a:srgbClr val="0000FF"/>
                </a:solidFill>
                <a:latin typeface="Courier New"/>
                <a:cs typeface="Courier New"/>
              </a:rPr>
              <a:t>THEN </a:t>
            </a:r>
            <a:r>
              <a:rPr sz="2178" b="1" spc="-5" dirty="0">
                <a:solidFill>
                  <a:srgbClr val="3B3B3B"/>
                </a:solidFill>
                <a:latin typeface="Courier New"/>
                <a:cs typeface="Courier New"/>
              </a:rPr>
              <a:t>THEN </a:t>
            </a:r>
            <a:r>
              <a:rPr sz="2178" b="1" dirty="0">
                <a:solidFill>
                  <a:srgbClr val="3B3B3B"/>
                </a:solidFill>
                <a:latin typeface="Courier New"/>
                <a:cs typeface="Courier New"/>
              </a:rPr>
              <a:t>= </a:t>
            </a:r>
            <a:r>
              <a:rPr sz="2178" b="1" spc="-5" dirty="0">
                <a:solidFill>
                  <a:srgbClr val="3B3B3B"/>
                </a:solidFill>
                <a:latin typeface="Courier New"/>
                <a:cs typeface="Courier New"/>
              </a:rPr>
              <a:t>ELSE; </a:t>
            </a:r>
            <a:r>
              <a:rPr sz="2178" b="1" spc="-5" dirty="0">
                <a:solidFill>
                  <a:srgbClr val="0000FF"/>
                </a:solidFill>
                <a:latin typeface="Courier New"/>
                <a:cs typeface="Courier New"/>
              </a:rPr>
              <a:t>ELSE </a:t>
            </a:r>
            <a:r>
              <a:rPr sz="2178" b="1" spc="-5" dirty="0">
                <a:solidFill>
                  <a:srgbClr val="3B3B3B"/>
                </a:solidFill>
                <a:latin typeface="Courier New"/>
                <a:cs typeface="Courier New"/>
              </a:rPr>
              <a:t>ELSE </a:t>
            </a:r>
            <a:r>
              <a:rPr sz="2178" b="1" dirty="0">
                <a:solidFill>
                  <a:srgbClr val="3B3B3B"/>
                </a:solidFill>
                <a:latin typeface="Courier New"/>
                <a:cs typeface="Courier New"/>
              </a:rPr>
              <a:t>=</a:t>
            </a:r>
            <a:r>
              <a:rPr sz="2178" b="1" spc="-59" dirty="0">
                <a:solidFill>
                  <a:srgbClr val="3B3B3B"/>
                </a:solidFill>
                <a:latin typeface="Courier New"/>
                <a:cs typeface="Courier New"/>
              </a:rPr>
              <a:t> </a:t>
            </a:r>
            <a:r>
              <a:rPr sz="2178" b="1" spc="-5" dirty="0">
                <a:solidFill>
                  <a:srgbClr val="3B3B3B"/>
                </a:solidFill>
                <a:latin typeface="Courier New"/>
                <a:cs typeface="Courier New"/>
              </a:rPr>
              <a:t>IF</a:t>
            </a:r>
            <a:endParaRPr sz="2178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5876407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8136111" y="6461562"/>
            <a:ext cx="2441794" cy="2436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27">
              <a:lnSpc>
                <a:spcPts val="1897"/>
              </a:lnSpc>
            </a:pPr>
            <a:r>
              <a:rPr sz="1634" spc="-9" dirty="0">
                <a:solidFill>
                  <a:srgbClr val="3B3B3B"/>
                </a:solidFill>
                <a:latin typeface="Arial"/>
                <a:cs typeface="Arial"/>
              </a:rPr>
              <a:t>Thanks </a:t>
            </a:r>
            <a:r>
              <a:rPr sz="1634" spc="-5" dirty="0">
                <a:solidFill>
                  <a:srgbClr val="3B3B3B"/>
                </a:solidFill>
                <a:latin typeface="Arial"/>
                <a:cs typeface="Arial"/>
              </a:rPr>
              <a:t>to Prof. </a:t>
            </a:r>
            <a:r>
              <a:rPr sz="1634" spc="-9" dirty="0">
                <a:solidFill>
                  <a:srgbClr val="3B3B3B"/>
                </a:solidFill>
                <a:latin typeface="Arial"/>
                <a:cs typeface="Arial"/>
              </a:rPr>
              <a:t>Alex</a:t>
            </a:r>
            <a:r>
              <a:rPr sz="1634" spc="-191" dirty="0">
                <a:solidFill>
                  <a:srgbClr val="3B3B3B"/>
                </a:solidFill>
                <a:latin typeface="Arial"/>
                <a:cs typeface="Arial"/>
              </a:rPr>
              <a:t> </a:t>
            </a:r>
            <a:r>
              <a:rPr sz="1634" spc="-5" dirty="0">
                <a:solidFill>
                  <a:srgbClr val="3B3B3B"/>
                </a:solidFill>
                <a:latin typeface="Arial"/>
                <a:cs typeface="Arial"/>
              </a:rPr>
              <a:t>Aiken</a:t>
            </a:r>
            <a:endParaRPr sz="1634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58194" y="532504"/>
            <a:ext cx="4069272" cy="570253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pc="381" dirty="0"/>
              <a:t>Scanning </a:t>
            </a:r>
            <a:r>
              <a:rPr spc="227" dirty="0"/>
              <a:t>is</a:t>
            </a:r>
            <a:r>
              <a:rPr spc="263" dirty="0"/>
              <a:t> </a:t>
            </a:r>
            <a:r>
              <a:rPr spc="394" dirty="0"/>
              <a:t>Hard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64188" y="1692025"/>
            <a:ext cx="155025" cy="212966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316" spc="241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316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58101" y="1568696"/>
            <a:ext cx="5829876" cy="908695"/>
          </a:xfrm>
          <a:prstGeom prst="rect">
            <a:avLst/>
          </a:prstGeom>
        </p:spPr>
        <p:txBody>
          <a:bodyPr vert="horz" wrap="square" lIns="0" tIns="36307" rIns="0" bIns="0" rtlCol="0">
            <a:spAutoFit/>
          </a:bodyPr>
          <a:lstStyle/>
          <a:p>
            <a:pPr marL="11527" marR="4611">
              <a:lnSpc>
                <a:spcPts val="3384"/>
              </a:lnSpc>
              <a:spcBef>
                <a:spcPts val="286"/>
              </a:spcBef>
            </a:pPr>
            <a:r>
              <a:rPr sz="2904" spc="132" dirty="0">
                <a:solidFill>
                  <a:srgbClr val="3B3B3B"/>
                </a:solidFill>
                <a:latin typeface="Cambria"/>
                <a:cs typeface="Cambria"/>
              </a:rPr>
              <a:t>PL/1: </a:t>
            </a:r>
            <a:r>
              <a:rPr sz="2904" spc="231" dirty="0">
                <a:solidFill>
                  <a:srgbClr val="3B3B3B"/>
                </a:solidFill>
                <a:latin typeface="Cambria"/>
                <a:cs typeface="Cambria"/>
              </a:rPr>
              <a:t>Keywords </a:t>
            </a:r>
            <a:r>
              <a:rPr sz="2904" spc="300" dirty="0">
                <a:solidFill>
                  <a:srgbClr val="3B3B3B"/>
                </a:solidFill>
                <a:latin typeface="Cambria"/>
                <a:cs typeface="Cambria"/>
              </a:rPr>
              <a:t>can </a:t>
            </a:r>
            <a:r>
              <a:rPr sz="2904" spc="281" dirty="0">
                <a:solidFill>
                  <a:srgbClr val="3B3B3B"/>
                </a:solidFill>
                <a:latin typeface="Cambria"/>
                <a:cs typeface="Cambria"/>
              </a:rPr>
              <a:t>be </a:t>
            </a:r>
            <a:r>
              <a:rPr sz="2904" spc="259" dirty="0">
                <a:solidFill>
                  <a:srgbClr val="3B3B3B"/>
                </a:solidFill>
                <a:latin typeface="Cambria"/>
                <a:cs typeface="Cambria"/>
              </a:rPr>
              <a:t>used </a:t>
            </a:r>
            <a:r>
              <a:rPr sz="2904" spc="272" dirty="0">
                <a:solidFill>
                  <a:srgbClr val="3B3B3B"/>
                </a:solidFill>
                <a:latin typeface="Cambria"/>
                <a:cs typeface="Cambria"/>
              </a:rPr>
              <a:t>as  </a:t>
            </a:r>
            <a:r>
              <a:rPr sz="2904" spc="213" dirty="0">
                <a:solidFill>
                  <a:srgbClr val="3B3B3B"/>
                </a:solidFill>
                <a:latin typeface="Cambria"/>
                <a:cs typeface="Cambria"/>
              </a:rPr>
              <a:t>identifiers.</a:t>
            </a:r>
            <a:endParaRPr sz="2904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59762" y="3165053"/>
            <a:ext cx="6662057" cy="346795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2178" b="1" spc="-5" dirty="0">
                <a:solidFill>
                  <a:srgbClr val="0000FF"/>
                </a:solidFill>
                <a:latin typeface="Courier New"/>
                <a:cs typeface="Courier New"/>
              </a:rPr>
              <a:t>IF </a:t>
            </a:r>
            <a:r>
              <a:rPr sz="2178" b="1" spc="-5" dirty="0">
                <a:solidFill>
                  <a:srgbClr val="3B3B3B"/>
                </a:solidFill>
                <a:latin typeface="Courier New"/>
                <a:cs typeface="Courier New"/>
              </a:rPr>
              <a:t>THEN </a:t>
            </a:r>
            <a:r>
              <a:rPr sz="2178" b="1" spc="-5" dirty="0">
                <a:solidFill>
                  <a:srgbClr val="0000FF"/>
                </a:solidFill>
                <a:latin typeface="Courier New"/>
                <a:cs typeface="Courier New"/>
              </a:rPr>
              <a:t>THEN </a:t>
            </a:r>
            <a:r>
              <a:rPr sz="2178" b="1" spc="-5" dirty="0">
                <a:solidFill>
                  <a:srgbClr val="3B3B3B"/>
                </a:solidFill>
                <a:latin typeface="Courier New"/>
                <a:cs typeface="Courier New"/>
              </a:rPr>
              <a:t>THEN </a:t>
            </a:r>
            <a:r>
              <a:rPr sz="2178" b="1" dirty="0">
                <a:solidFill>
                  <a:srgbClr val="3B3B3B"/>
                </a:solidFill>
                <a:latin typeface="Courier New"/>
                <a:cs typeface="Courier New"/>
              </a:rPr>
              <a:t>= </a:t>
            </a:r>
            <a:r>
              <a:rPr sz="2178" b="1" spc="-5" dirty="0">
                <a:solidFill>
                  <a:srgbClr val="3B3B3B"/>
                </a:solidFill>
                <a:latin typeface="Courier New"/>
                <a:cs typeface="Courier New"/>
              </a:rPr>
              <a:t>ELSE; </a:t>
            </a:r>
            <a:r>
              <a:rPr sz="2178" b="1" spc="-5" dirty="0">
                <a:solidFill>
                  <a:srgbClr val="0000FF"/>
                </a:solidFill>
                <a:latin typeface="Courier New"/>
                <a:cs typeface="Courier New"/>
              </a:rPr>
              <a:t>ELSE </a:t>
            </a:r>
            <a:r>
              <a:rPr sz="2178" b="1" spc="-5" dirty="0">
                <a:solidFill>
                  <a:srgbClr val="3B3B3B"/>
                </a:solidFill>
                <a:latin typeface="Courier New"/>
                <a:cs typeface="Courier New"/>
              </a:rPr>
              <a:t>ELSE </a:t>
            </a:r>
            <a:r>
              <a:rPr sz="2178" b="1" dirty="0">
                <a:solidFill>
                  <a:srgbClr val="3B3B3B"/>
                </a:solidFill>
                <a:latin typeface="Courier New"/>
                <a:cs typeface="Courier New"/>
              </a:rPr>
              <a:t>=</a:t>
            </a:r>
            <a:r>
              <a:rPr sz="2178" b="1" spc="-59" dirty="0">
                <a:solidFill>
                  <a:srgbClr val="3B3B3B"/>
                </a:solidFill>
                <a:latin typeface="Courier New"/>
                <a:cs typeface="Courier New"/>
              </a:rPr>
              <a:t> </a:t>
            </a:r>
            <a:r>
              <a:rPr sz="2178" b="1" spc="-5" dirty="0">
                <a:solidFill>
                  <a:srgbClr val="3B3B3B"/>
                </a:solidFill>
                <a:latin typeface="Courier New"/>
                <a:cs typeface="Courier New"/>
              </a:rPr>
              <a:t>IF</a:t>
            </a:r>
            <a:endParaRPr sz="2178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64188" y="4263486"/>
            <a:ext cx="155025" cy="212966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316" spc="241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316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358101" y="4139005"/>
            <a:ext cx="7841172" cy="908695"/>
          </a:xfrm>
          <a:prstGeom prst="rect">
            <a:avLst/>
          </a:prstGeom>
        </p:spPr>
        <p:txBody>
          <a:bodyPr vert="horz" wrap="square" lIns="0" tIns="36307" rIns="0" bIns="0" rtlCol="0">
            <a:spAutoFit/>
          </a:bodyPr>
          <a:lstStyle/>
          <a:p>
            <a:pPr marL="11527" marR="4611">
              <a:lnSpc>
                <a:spcPts val="3384"/>
              </a:lnSpc>
              <a:spcBef>
                <a:spcPts val="286"/>
              </a:spcBef>
            </a:pPr>
            <a:r>
              <a:rPr sz="2904" spc="377" dirty="0">
                <a:solidFill>
                  <a:srgbClr val="3B3B3B"/>
                </a:solidFill>
                <a:latin typeface="Cambria"/>
                <a:cs typeface="Cambria"/>
              </a:rPr>
              <a:t>Can </a:t>
            </a:r>
            <a:r>
              <a:rPr sz="2904" spc="281" dirty="0">
                <a:solidFill>
                  <a:srgbClr val="3B3B3B"/>
                </a:solidFill>
                <a:latin typeface="Cambria"/>
                <a:cs typeface="Cambria"/>
              </a:rPr>
              <a:t>be </a:t>
            </a:r>
            <a:r>
              <a:rPr sz="2904" spc="200" dirty="0">
                <a:solidFill>
                  <a:srgbClr val="3B3B3B"/>
                </a:solidFill>
                <a:latin typeface="Cambria"/>
                <a:cs typeface="Cambria"/>
              </a:rPr>
              <a:t>difficult </a:t>
            </a:r>
            <a:r>
              <a:rPr sz="2904" spc="195" dirty="0">
                <a:solidFill>
                  <a:srgbClr val="3B3B3B"/>
                </a:solidFill>
                <a:latin typeface="Cambria"/>
                <a:cs typeface="Cambria"/>
              </a:rPr>
              <a:t>to </a:t>
            </a:r>
            <a:r>
              <a:rPr sz="2904" spc="245" dirty="0">
                <a:solidFill>
                  <a:srgbClr val="3B3B3B"/>
                </a:solidFill>
                <a:latin typeface="Cambria"/>
                <a:cs typeface="Cambria"/>
              </a:rPr>
              <a:t>determine </a:t>
            </a:r>
            <a:r>
              <a:rPr sz="2904" spc="236" dirty="0">
                <a:solidFill>
                  <a:srgbClr val="3B3B3B"/>
                </a:solidFill>
                <a:latin typeface="Cambria"/>
                <a:cs typeface="Cambria"/>
              </a:rPr>
              <a:t>how </a:t>
            </a:r>
            <a:r>
              <a:rPr sz="2904" spc="195" dirty="0">
                <a:solidFill>
                  <a:srgbClr val="3B3B3B"/>
                </a:solidFill>
                <a:latin typeface="Cambria"/>
                <a:cs typeface="Cambria"/>
              </a:rPr>
              <a:t>to </a:t>
            </a:r>
            <a:r>
              <a:rPr sz="2904" spc="227" dirty="0">
                <a:solidFill>
                  <a:srgbClr val="3B3B3B"/>
                </a:solidFill>
                <a:latin typeface="Cambria"/>
                <a:cs typeface="Cambria"/>
              </a:rPr>
              <a:t>label  </a:t>
            </a:r>
            <a:r>
              <a:rPr sz="2904" spc="268" dirty="0">
                <a:solidFill>
                  <a:srgbClr val="3B3B3B"/>
                </a:solidFill>
                <a:latin typeface="Cambria"/>
                <a:cs typeface="Cambria"/>
              </a:rPr>
              <a:t>lexemes.</a:t>
            </a:r>
            <a:endParaRPr sz="2904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32965733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9664" y="503689"/>
            <a:ext cx="6081721" cy="626102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3993" spc="404" dirty="0"/>
              <a:t>Challenges </a:t>
            </a:r>
            <a:r>
              <a:rPr sz="3993" spc="250" dirty="0"/>
              <a:t>in</a:t>
            </a:r>
            <a:r>
              <a:rPr sz="3993" spc="322" dirty="0"/>
              <a:t> </a:t>
            </a:r>
            <a:r>
              <a:rPr sz="3993" spc="422" dirty="0"/>
              <a:t>Scanning</a:t>
            </a:r>
            <a:endParaRPr sz="3993"/>
          </a:p>
        </p:txBody>
      </p:sp>
      <p:sp>
        <p:nvSpPr>
          <p:cNvPr id="3" name="object 3"/>
          <p:cNvSpPr txBox="1"/>
          <p:nvPr/>
        </p:nvSpPr>
        <p:spPr>
          <a:xfrm>
            <a:off x="2064188" y="1692025"/>
            <a:ext cx="155025" cy="212966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316" spc="241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316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64188" y="2715538"/>
            <a:ext cx="155025" cy="212966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316" spc="241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316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64188" y="4170125"/>
            <a:ext cx="155025" cy="212966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316" spc="241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316">
              <a:latin typeface="Calibri"/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xfrm>
            <a:off x="2059474" y="1343143"/>
            <a:ext cx="9986378" cy="3075805"/>
          </a:xfrm>
          <a:prstGeom prst="rect">
            <a:avLst/>
          </a:prstGeom>
        </p:spPr>
        <p:txBody>
          <a:bodyPr vert="horz" wrap="square" lIns="0" tIns="125058" rIns="0" bIns="0" rtlCol="0">
            <a:spAutoFit/>
          </a:bodyPr>
          <a:lstStyle/>
          <a:p>
            <a:pPr marL="402852" marR="4611">
              <a:lnSpc>
                <a:spcPts val="3384"/>
              </a:lnSpc>
              <a:spcBef>
                <a:spcPts val="286"/>
              </a:spcBef>
            </a:pPr>
            <a:r>
              <a:rPr spc="327" dirty="0"/>
              <a:t>How </a:t>
            </a:r>
            <a:r>
              <a:rPr spc="222" dirty="0"/>
              <a:t>do </a:t>
            </a:r>
            <a:r>
              <a:rPr spc="268" dirty="0"/>
              <a:t>we </a:t>
            </a:r>
            <a:r>
              <a:rPr spc="245" dirty="0"/>
              <a:t>determine which </a:t>
            </a:r>
            <a:r>
              <a:rPr spc="263" dirty="0"/>
              <a:t>lexemes are  </a:t>
            </a:r>
            <a:r>
              <a:rPr spc="250" dirty="0"/>
              <a:t>associated </a:t>
            </a:r>
            <a:r>
              <a:rPr spc="200" dirty="0"/>
              <a:t>with </a:t>
            </a:r>
            <a:r>
              <a:rPr spc="304" dirty="0"/>
              <a:t>each</a:t>
            </a:r>
            <a:r>
              <a:rPr spc="386" dirty="0"/>
              <a:t> </a:t>
            </a:r>
            <a:r>
              <a:rPr spc="245" dirty="0"/>
              <a:t>token?</a:t>
            </a:r>
          </a:p>
          <a:p>
            <a:pPr marL="402852" marR="311792">
              <a:lnSpc>
                <a:spcPts val="3384"/>
              </a:lnSpc>
              <a:spcBef>
                <a:spcPts val="1289"/>
              </a:spcBef>
            </a:pPr>
            <a:r>
              <a:rPr spc="277" dirty="0"/>
              <a:t>When </a:t>
            </a:r>
            <a:r>
              <a:rPr spc="245" dirty="0"/>
              <a:t>there </a:t>
            </a:r>
            <a:r>
              <a:rPr spc="263" dirty="0"/>
              <a:t>are </a:t>
            </a:r>
            <a:r>
              <a:rPr spc="213" dirty="0"/>
              <a:t>multiple </a:t>
            </a:r>
            <a:r>
              <a:rPr spc="241" dirty="0"/>
              <a:t>ways </a:t>
            </a:r>
            <a:r>
              <a:rPr spc="268" dirty="0"/>
              <a:t>we </a:t>
            </a:r>
            <a:r>
              <a:rPr spc="236" dirty="0"/>
              <a:t>could  </a:t>
            </a:r>
            <a:r>
              <a:rPr spc="286" dirty="0"/>
              <a:t>scan </a:t>
            </a:r>
            <a:r>
              <a:rPr spc="245" dirty="0"/>
              <a:t>the </a:t>
            </a:r>
            <a:r>
              <a:rPr spc="227" dirty="0"/>
              <a:t>input, </a:t>
            </a:r>
            <a:r>
              <a:rPr spc="236" dirty="0"/>
              <a:t>how </a:t>
            </a:r>
            <a:r>
              <a:rPr spc="222" dirty="0"/>
              <a:t>do </a:t>
            </a:r>
            <a:r>
              <a:rPr spc="268" dirty="0"/>
              <a:t>we </a:t>
            </a:r>
            <a:r>
              <a:rPr spc="231" dirty="0"/>
              <a:t>know </a:t>
            </a:r>
            <a:r>
              <a:rPr spc="245" dirty="0"/>
              <a:t>which  </a:t>
            </a:r>
            <a:r>
              <a:rPr spc="250" dirty="0"/>
              <a:t>one </a:t>
            </a:r>
            <a:r>
              <a:rPr spc="195" dirty="0"/>
              <a:t>to</a:t>
            </a:r>
            <a:r>
              <a:rPr spc="304" dirty="0"/>
              <a:t> </a:t>
            </a:r>
            <a:r>
              <a:rPr spc="250" dirty="0"/>
              <a:t>pick?</a:t>
            </a:r>
          </a:p>
          <a:p>
            <a:pPr marL="402852" marR="1119801">
              <a:lnSpc>
                <a:spcPts val="3384"/>
              </a:lnSpc>
              <a:spcBef>
                <a:spcPts val="1289"/>
              </a:spcBef>
            </a:pPr>
            <a:r>
              <a:rPr spc="327" dirty="0"/>
              <a:t>How </a:t>
            </a:r>
            <a:r>
              <a:rPr spc="222" dirty="0"/>
              <a:t>do </a:t>
            </a:r>
            <a:r>
              <a:rPr spc="268" dirty="0"/>
              <a:t>we </a:t>
            </a:r>
            <a:r>
              <a:rPr spc="250" dirty="0"/>
              <a:t>address </a:t>
            </a:r>
            <a:r>
              <a:rPr spc="254" dirty="0"/>
              <a:t>these </a:t>
            </a:r>
            <a:r>
              <a:rPr spc="263" dirty="0"/>
              <a:t>concerns  </a:t>
            </a:r>
            <a:r>
              <a:rPr spc="218" dirty="0"/>
              <a:t>efficiently?</a:t>
            </a:r>
          </a:p>
        </p:txBody>
      </p:sp>
    </p:spTree>
    <p:extLst>
      <p:ext uri="{BB962C8B-B14F-4D97-AF65-F5344CB8AC3E}">
        <p14:creationId xmlns:p14="http://schemas.microsoft.com/office/powerpoint/2010/main" val="7297141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0000"/>
                </a:solidFill>
                <a:latin typeface="Times New Roman"/>
              </a:rPr>
              <a:t>Some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5000"/>
              </a:lnSpc>
              <a:spcBef>
                <a:spcPct val="10000"/>
              </a:spcBef>
            </a:pPr>
            <a:r>
              <a:rPr lang="en-GB" sz="2600" dirty="0" smtClean="0"/>
              <a:t>A </a:t>
            </a:r>
            <a:r>
              <a:rPr lang="en-GB" sz="2600" u="sng" dirty="0" smtClean="0"/>
              <a:t>vocabulary (alphabet)</a:t>
            </a:r>
            <a:r>
              <a:rPr lang="en-GB" sz="2600" dirty="0" smtClean="0"/>
              <a:t> is a finite set of </a:t>
            </a:r>
            <a:r>
              <a:rPr lang="en-GB" sz="2600" u="sng" dirty="0" smtClean="0"/>
              <a:t>symbols</a:t>
            </a:r>
            <a:r>
              <a:rPr lang="en-GB" sz="2600" dirty="0" smtClean="0"/>
              <a:t>.</a:t>
            </a:r>
          </a:p>
          <a:p>
            <a:pPr>
              <a:lnSpc>
                <a:spcPct val="95000"/>
              </a:lnSpc>
              <a:spcBef>
                <a:spcPct val="10000"/>
              </a:spcBef>
            </a:pPr>
            <a:r>
              <a:rPr lang="en-GB" sz="2600" dirty="0" smtClean="0"/>
              <a:t>A </a:t>
            </a:r>
            <a:r>
              <a:rPr lang="en-GB" sz="2600" u="sng" dirty="0" smtClean="0"/>
              <a:t>string</a:t>
            </a:r>
            <a:r>
              <a:rPr lang="en-GB" sz="2600" dirty="0" smtClean="0"/>
              <a:t> is any finite sequence of symbols from a vocabulary.</a:t>
            </a:r>
          </a:p>
          <a:p>
            <a:pPr>
              <a:lnSpc>
                <a:spcPct val="95000"/>
              </a:lnSpc>
              <a:spcBef>
                <a:spcPct val="10000"/>
              </a:spcBef>
            </a:pPr>
            <a:r>
              <a:rPr lang="en-GB" sz="2600" dirty="0" smtClean="0"/>
              <a:t>A </a:t>
            </a:r>
            <a:r>
              <a:rPr lang="en-GB" sz="2600" u="sng" dirty="0" smtClean="0"/>
              <a:t>language</a:t>
            </a:r>
            <a:r>
              <a:rPr lang="en-GB" sz="2600" dirty="0" smtClean="0"/>
              <a:t> is any set of strings over a fixed vocabulary.</a:t>
            </a:r>
          </a:p>
          <a:p>
            <a:pPr>
              <a:lnSpc>
                <a:spcPct val="95000"/>
              </a:lnSpc>
              <a:spcBef>
                <a:spcPct val="10000"/>
              </a:spcBef>
            </a:pPr>
            <a:r>
              <a:rPr lang="en-GB" sz="2600" dirty="0" smtClean="0"/>
              <a:t>A </a:t>
            </a:r>
            <a:r>
              <a:rPr lang="en-GB" sz="2600" u="sng" dirty="0" smtClean="0"/>
              <a:t>grammar</a:t>
            </a:r>
            <a:r>
              <a:rPr lang="en-GB" sz="2600" dirty="0" smtClean="0"/>
              <a:t> is a finite way of describing a language.</a:t>
            </a:r>
          </a:p>
          <a:p>
            <a:pPr>
              <a:lnSpc>
                <a:spcPct val="95000"/>
              </a:lnSpc>
              <a:spcBef>
                <a:spcPct val="10000"/>
              </a:spcBef>
            </a:pPr>
            <a:endParaRPr lang="en-GB" sz="2600" dirty="0" smtClean="0"/>
          </a:p>
          <a:p>
            <a:pPr>
              <a:lnSpc>
                <a:spcPct val="95000"/>
              </a:lnSpc>
              <a:spcBef>
                <a:spcPct val="10000"/>
              </a:spcBef>
            </a:pPr>
            <a:r>
              <a:rPr lang="en-GB" sz="2600" dirty="0" smtClean="0"/>
              <a:t>A context-free grammar, </a:t>
            </a:r>
            <a:r>
              <a:rPr lang="en-GB" sz="2600" i="1" dirty="0" smtClean="0"/>
              <a:t>G</a:t>
            </a:r>
            <a:r>
              <a:rPr lang="en-GB" sz="2600" dirty="0" smtClean="0"/>
              <a:t>, is a 4-tuple, </a:t>
            </a:r>
            <a:r>
              <a:rPr lang="en-GB" sz="2600" i="1" dirty="0" smtClean="0"/>
              <a:t>G=(S,N,T,P)</a:t>
            </a:r>
            <a:r>
              <a:rPr lang="en-GB" sz="2600" dirty="0" smtClean="0"/>
              <a:t>, where:</a:t>
            </a:r>
          </a:p>
          <a:p>
            <a:pPr lvl="2">
              <a:lnSpc>
                <a:spcPct val="95000"/>
              </a:lnSpc>
              <a:spcBef>
                <a:spcPct val="10000"/>
              </a:spcBef>
              <a:buFontTx/>
              <a:buNone/>
            </a:pPr>
            <a:r>
              <a:rPr lang="en-GB" i="1" dirty="0" smtClean="0"/>
              <a:t>S</a:t>
            </a:r>
            <a:r>
              <a:rPr lang="en-GB" dirty="0" smtClean="0"/>
              <a:t>: starting symbol</a:t>
            </a:r>
          </a:p>
          <a:p>
            <a:pPr lvl="2">
              <a:lnSpc>
                <a:spcPct val="95000"/>
              </a:lnSpc>
              <a:spcBef>
                <a:spcPct val="10000"/>
              </a:spcBef>
              <a:buFontTx/>
              <a:buNone/>
            </a:pPr>
            <a:r>
              <a:rPr lang="en-GB" i="1" dirty="0" smtClean="0"/>
              <a:t>N</a:t>
            </a:r>
            <a:r>
              <a:rPr lang="en-GB" dirty="0" smtClean="0"/>
              <a:t>: set of non-terminal symbols</a:t>
            </a:r>
          </a:p>
          <a:p>
            <a:pPr lvl="2">
              <a:lnSpc>
                <a:spcPct val="95000"/>
              </a:lnSpc>
              <a:spcBef>
                <a:spcPct val="10000"/>
              </a:spcBef>
              <a:buFontTx/>
              <a:buNone/>
            </a:pPr>
            <a:r>
              <a:rPr lang="en-GB" i="1" dirty="0" smtClean="0"/>
              <a:t>T</a:t>
            </a:r>
            <a:r>
              <a:rPr lang="en-GB" dirty="0" smtClean="0"/>
              <a:t>: set of terminal symbols</a:t>
            </a:r>
          </a:p>
          <a:p>
            <a:pPr lvl="2">
              <a:lnSpc>
                <a:spcPct val="95000"/>
              </a:lnSpc>
              <a:spcBef>
                <a:spcPct val="10000"/>
              </a:spcBef>
              <a:buFontTx/>
              <a:buNone/>
            </a:pPr>
            <a:r>
              <a:rPr lang="en-GB" i="1" dirty="0" smtClean="0"/>
              <a:t>P</a:t>
            </a:r>
            <a:r>
              <a:rPr lang="en-GB" dirty="0" smtClean="0"/>
              <a:t>: set of production rules</a:t>
            </a:r>
          </a:p>
          <a:p>
            <a:pPr>
              <a:lnSpc>
                <a:spcPct val="95000"/>
              </a:lnSpc>
              <a:spcBef>
                <a:spcPct val="10000"/>
              </a:spcBef>
            </a:pPr>
            <a:r>
              <a:rPr lang="en-GB" sz="2600" dirty="0" smtClean="0"/>
              <a:t>A language is the set of all terminal productions of </a:t>
            </a:r>
            <a:r>
              <a:rPr lang="en-GB" sz="2600" i="1" dirty="0" smtClean="0"/>
              <a:t>G</a:t>
            </a:r>
            <a:r>
              <a:rPr lang="en-GB" sz="26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724481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5000"/>
              </a:lnSpc>
              <a:spcBef>
                <a:spcPct val="10000"/>
              </a:spcBef>
            </a:pPr>
            <a:r>
              <a:rPr lang="en-GB" sz="2600" dirty="0" smtClean="0"/>
              <a:t>Example:</a:t>
            </a:r>
          </a:p>
          <a:p>
            <a:pPr lvl="2">
              <a:lnSpc>
                <a:spcPct val="95000"/>
              </a:lnSpc>
              <a:spcBef>
                <a:spcPct val="10000"/>
              </a:spcBef>
              <a:buFontTx/>
              <a:buNone/>
            </a:pPr>
            <a:r>
              <a:rPr lang="en-GB" i="1" dirty="0"/>
              <a:t>S</a:t>
            </a:r>
            <a:r>
              <a:rPr lang="en-GB" dirty="0"/>
              <a:t>=</a:t>
            </a:r>
            <a:r>
              <a:rPr lang="en-GB" dirty="0" err="1"/>
              <a:t>CatWord</a:t>
            </a:r>
            <a:r>
              <a:rPr lang="en-GB" dirty="0" smtClean="0"/>
              <a:t>;</a:t>
            </a:r>
          </a:p>
          <a:p>
            <a:pPr lvl="2">
              <a:lnSpc>
                <a:spcPct val="95000"/>
              </a:lnSpc>
              <a:spcBef>
                <a:spcPct val="10000"/>
              </a:spcBef>
              <a:buFontTx/>
              <a:buNone/>
            </a:pPr>
            <a:r>
              <a:rPr lang="en-GB" i="1" dirty="0" smtClean="0"/>
              <a:t>N</a:t>
            </a:r>
            <a:r>
              <a:rPr lang="en-GB" dirty="0"/>
              <a:t>={</a:t>
            </a:r>
            <a:r>
              <a:rPr lang="en-GB" dirty="0" err="1"/>
              <a:t>CatWord</a:t>
            </a:r>
            <a:r>
              <a:rPr lang="en-GB" dirty="0" smtClean="0"/>
              <a:t>};</a:t>
            </a:r>
          </a:p>
          <a:p>
            <a:pPr lvl="2">
              <a:lnSpc>
                <a:spcPct val="95000"/>
              </a:lnSpc>
              <a:spcBef>
                <a:spcPct val="10000"/>
              </a:spcBef>
              <a:buFontTx/>
              <a:buNone/>
            </a:pPr>
            <a:r>
              <a:rPr lang="en-GB" i="1" dirty="0" smtClean="0"/>
              <a:t>T</a:t>
            </a:r>
            <a:r>
              <a:rPr lang="en-GB" dirty="0"/>
              <a:t>={</a:t>
            </a:r>
            <a:r>
              <a:rPr lang="en-GB" dirty="0" err="1"/>
              <a:t>miau</a:t>
            </a:r>
            <a:r>
              <a:rPr lang="en-GB" dirty="0"/>
              <a:t>}; </a:t>
            </a:r>
          </a:p>
          <a:p>
            <a:pPr lvl="2">
              <a:lnSpc>
                <a:spcPct val="95000"/>
              </a:lnSpc>
              <a:spcBef>
                <a:spcPct val="10000"/>
              </a:spcBef>
              <a:buFontTx/>
              <a:buNone/>
            </a:pPr>
            <a:r>
              <a:rPr lang="en-GB" i="1" dirty="0"/>
              <a:t>P</a:t>
            </a:r>
            <a:r>
              <a:rPr lang="en-GB" dirty="0"/>
              <a:t>={</a:t>
            </a:r>
            <a:r>
              <a:rPr lang="en-GB" dirty="0" err="1"/>
              <a:t>CatWord</a:t>
            </a:r>
            <a:r>
              <a:rPr lang="en-GB" dirty="0"/>
              <a:t> </a:t>
            </a:r>
            <a:r>
              <a:rPr lang="en-GB" dirty="0">
                <a:sym typeface="Symbol" panose="05050102010706020507" pitchFamily="18" charset="2"/>
              </a:rPr>
              <a:t> </a:t>
            </a:r>
            <a:r>
              <a:rPr lang="en-GB" dirty="0" err="1">
                <a:sym typeface="Symbol" panose="05050102010706020507" pitchFamily="18" charset="2"/>
              </a:rPr>
              <a:t>CatWord</a:t>
            </a:r>
            <a:r>
              <a:rPr lang="en-GB" dirty="0">
                <a:sym typeface="Symbol" panose="05050102010706020507" pitchFamily="18" charset="2"/>
              </a:rPr>
              <a:t>  </a:t>
            </a:r>
            <a:r>
              <a:rPr lang="en-GB" dirty="0" err="1">
                <a:sym typeface="Symbol" panose="05050102010706020507" pitchFamily="18" charset="2"/>
              </a:rPr>
              <a:t>miau</a:t>
            </a:r>
            <a:r>
              <a:rPr lang="en-GB" dirty="0">
                <a:sym typeface="Symbol" panose="05050102010706020507" pitchFamily="18" charset="2"/>
              </a:rPr>
              <a:t>  | </a:t>
            </a:r>
            <a:r>
              <a:rPr lang="en-GB" dirty="0" err="1">
                <a:sym typeface="Symbol" panose="05050102010706020507" pitchFamily="18" charset="2"/>
              </a:rPr>
              <a:t>miau</a:t>
            </a:r>
            <a:r>
              <a:rPr lang="en-GB" dirty="0">
                <a:sym typeface="Symbol" panose="05050102010706020507" pitchFamily="18" charset="2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9167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GB" i="1" dirty="0" smtClean="0"/>
              <a:t>S=E;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i="1" dirty="0" smtClean="0"/>
              <a:t>N={E,T,F};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i="1" dirty="0" smtClean="0"/>
              <a:t>T={+,*,(,),x}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i="1" dirty="0" smtClean="0"/>
              <a:t>P={E</a:t>
            </a:r>
            <a:r>
              <a:rPr lang="en-GB" i="1" dirty="0" smtClean="0">
                <a:sym typeface="Symbol" panose="05050102010706020507" pitchFamily="18" charset="2"/>
              </a:rPr>
              <a:t>T|E+T,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i="1" dirty="0">
                <a:sym typeface="Symbol" panose="05050102010706020507" pitchFamily="18" charset="2"/>
              </a:rPr>
              <a:t> </a:t>
            </a:r>
            <a:r>
              <a:rPr lang="en-GB" i="1" dirty="0" smtClean="0">
                <a:sym typeface="Symbol" panose="05050102010706020507" pitchFamily="18" charset="2"/>
              </a:rPr>
              <a:t>    </a:t>
            </a:r>
            <a:r>
              <a:rPr lang="en-GB" i="1" dirty="0" smtClean="0">
                <a:sym typeface="Symbol" panose="05050102010706020507" pitchFamily="18" charset="2"/>
              </a:rPr>
              <a:t>T</a:t>
            </a:r>
            <a:r>
              <a:rPr lang="en-GB" i="1" dirty="0" smtClean="0"/>
              <a:t> </a:t>
            </a:r>
            <a:r>
              <a:rPr lang="en-GB" i="1" dirty="0" smtClean="0">
                <a:sym typeface="Symbol" panose="05050102010706020507" pitchFamily="18" charset="2"/>
              </a:rPr>
              <a:t>F|T*F,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i="1" dirty="0">
                <a:sym typeface="Symbol" panose="05050102010706020507" pitchFamily="18" charset="2"/>
              </a:rPr>
              <a:t> </a:t>
            </a:r>
            <a:r>
              <a:rPr lang="en-GB" i="1" dirty="0" smtClean="0">
                <a:sym typeface="Symbol" panose="05050102010706020507" pitchFamily="18" charset="2"/>
              </a:rPr>
              <a:t>    </a:t>
            </a:r>
            <a:r>
              <a:rPr lang="en-GB" i="1" dirty="0" smtClean="0">
                <a:sym typeface="Symbol" panose="05050102010706020507" pitchFamily="18" charset="2"/>
              </a:rPr>
              <a:t>F (E)|x}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en-US" dirty="0" smtClean="0">
                <a:sym typeface="Wingdings" panose="05000000000000000000" pitchFamily="2" charset="2"/>
              </a:rPr>
              <a:t>Use left most derivation</a:t>
            </a:r>
          </a:p>
          <a:p>
            <a:pPr marL="0" indent="0">
              <a:buNone/>
            </a:pPr>
            <a:r>
              <a:rPr lang="en-US" sz="2400" dirty="0" smtClean="0">
                <a:sym typeface="Wingdings" panose="05000000000000000000" pitchFamily="2" charset="2"/>
              </a:rPr>
              <a:t>To derive the expression: X + X * X.</a:t>
            </a:r>
          </a:p>
          <a:p>
            <a:pPr marL="0" indent="0">
              <a:buNone/>
            </a:pPr>
            <a:endParaRPr lang="en-GB" sz="2400" dirty="0" smtClean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1376726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ym typeface="Symbol" panose="05050102010706020507" pitchFamily="18" charset="2"/>
              </a:rPr>
              <a:t>To recognise a valid sentence we reverse this process.</a:t>
            </a:r>
            <a:endParaRPr lang="en-GB" i="1" dirty="0" smtClean="0"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2908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ym typeface="Symbol" panose="05050102010706020507" pitchFamily="18" charset="2"/>
              </a:rPr>
              <a:t>Exercise: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3200" dirty="0" smtClean="0">
                <a:sym typeface="Symbol" panose="05050102010706020507" pitchFamily="18" charset="2"/>
              </a:rPr>
              <a:t>what language is generated by the (non-context free) grammar:</a:t>
            </a:r>
            <a:r>
              <a:rPr lang="en-GB" sz="3200" i="1" dirty="0" smtClean="0">
                <a:sym typeface="Symbol" panose="05050102010706020507" pitchFamily="18" charset="2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i="1" dirty="0" smtClean="0">
                <a:sym typeface="Symbol" panose="05050102010706020507" pitchFamily="18" charset="2"/>
              </a:rPr>
              <a:t>	S=S;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i="1" dirty="0">
                <a:sym typeface="Symbol" panose="05050102010706020507" pitchFamily="18" charset="2"/>
              </a:rPr>
              <a:t> </a:t>
            </a:r>
            <a:r>
              <a:rPr lang="en-GB" i="1" dirty="0" smtClean="0">
                <a:sym typeface="Symbol" panose="05050102010706020507" pitchFamily="18" charset="2"/>
              </a:rPr>
              <a:t> N={A,B,S};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i="1" dirty="0">
                <a:sym typeface="Symbol" panose="05050102010706020507" pitchFamily="18" charset="2"/>
              </a:rPr>
              <a:t> </a:t>
            </a:r>
            <a:r>
              <a:rPr lang="en-GB" i="1" dirty="0" smtClean="0">
                <a:sym typeface="Symbol" panose="05050102010706020507" pitchFamily="18" charset="2"/>
              </a:rPr>
              <a:t> </a:t>
            </a:r>
            <a:r>
              <a:rPr lang="en-GB" i="1" dirty="0" smtClean="0">
                <a:sym typeface="Symbol" panose="05050102010706020507" pitchFamily="18" charset="2"/>
              </a:rPr>
              <a:t>T={</a:t>
            </a:r>
            <a:r>
              <a:rPr lang="en-GB" i="1" dirty="0" err="1" smtClean="0">
                <a:sym typeface="Symbol" panose="05050102010706020507" pitchFamily="18" charset="2"/>
              </a:rPr>
              <a:t>a,b,c</a:t>
            </a:r>
            <a:r>
              <a:rPr lang="en-GB" i="1" dirty="0" smtClean="0">
                <a:sym typeface="Symbol" panose="05050102010706020507" pitchFamily="18" charset="2"/>
              </a:rPr>
              <a:t>};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i="1" dirty="0">
                <a:sym typeface="Symbol" panose="05050102010706020507" pitchFamily="18" charset="2"/>
              </a:rPr>
              <a:t> </a:t>
            </a:r>
            <a:r>
              <a:rPr lang="en-GB" i="1" dirty="0" smtClean="0">
                <a:sym typeface="Symbol" panose="05050102010706020507" pitchFamily="18" charset="2"/>
              </a:rPr>
              <a:t>P={</a:t>
            </a:r>
            <a:r>
              <a:rPr lang="en-GB" i="1" dirty="0" err="1" smtClean="0">
                <a:sym typeface="Symbol" panose="05050102010706020507" pitchFamily="18" charset="2"/>
              </a:rPr>
              <a:t>Sabc|aAbc</a:t>
            </a:r>
            <a:r>
              <a:rPr lang="en-GB" i="1" dirty="0" smtClean="0">
                <a:sym typeface="Symbol" panose="05050102010706020507" pitchFamily="18" charset="2"/>
              </a:rPr>
              <a:t>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i="1" dirty="0">
                <a:sym typeface="Symbol" panose="05050102010706020507" pitchFamily="18" charset="2"/>
              </a:rPr>
              <a:t> </a:t>
            </a:r>
            <a:r>
              <a:rPr lang="en-GB" i="1" dirty="0" smtClean="0">
                <a:sym typeface="Symbol" panose="05050102010706020507" pitchFamily="18" charset="2"/>
              </a:rPr>
              <a:t>    </a:t>
            </a:r>
            <a:r>
              <a:rPr lang="en-GB" i="1" dirty="0" smtClean="0">
                <a:sym typeface="Symbol" panose="05050102010706020507" pitchFamily="18" charset="2"/>
              </a:rPr>
              <a:t>   </a:t>
            </a:r>
            <a:r>
              <a:rPr lang="en-GB" i="1" dirty="0" err="1" smtClean="0">
                <a:sym typeface="Symbol" panose="05050102010706020507" pitchFamily="18" charset="2"/>
              </a:rPr>
              <a:t>AbbA</a:t>
            </a:r>
            <a:r>
              <a:rPr lang="en-GB" i="1" dirty="0" smtClean="0">
                <a:sym typeface="Symbol" panose="05050102010706020507" pitchFamily="18" charset="2"/>
              </a:rPr>
              <a:t>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i="1" dirty="0">
                <a:sym typeface="Symbol" panose="05050102010706020507" pitchFamily="18" charset="2"/>
              </a:rPr>
              <a:t> </a:t>
            </a:r>
            <a:r>
              <a:rPr lang="en-GB" i="1" dirty="0" smtClean="0">
                <a:sym typeface="Symbol" panose="05050102010706020507" pitchFamily="18" charset="2"/>
              </a:rPr>
              <a:t>       </a:t>
            </a:r>
            <a:r>
              <a:rPr lang="en-GB" i="1" dirty="0" err="1" smtClean="0">
                <a:sym typeface="Symbol" panose="05050102010706020507" pitchFamily="18" charset="2"/>
              </a:rPr>
              <a:t>AcBbcc</a:t>
            </a:r>
            <a:r>
              <a:rPr lang="en-GB" i="1" dirty="0" smtClean="0">
                <a:sym typeface="Symbol" panose="05050102010706020507" pitchFamily="18" charset="2"/>
              </a:rPr>
              <a:t>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i="1" dirty="0">
                <a:sym typeface="Symbol" panose="05050102010706020507" pitchFamily="18" charset="2"/>
              </a:rPr>
              <a:t> </a:t>
            </a:r>
            <a:r>
              <a:rPr lang="en-GB" i="1" dirty="0" smtClean="0">
                <a:sym typeface="Symbol" panose="05050102010706020507" pitchFamily="18" charset="2"/>
              </a:rPr>
              <a:t>      </a:t>
            </a:r>
            <a:r>
              <a:rPr lang="en-GB" i="1" dirty="0" err="1" smtClean="0">
                <a:sym typeface="Symbol" panose="05050102010706020507" pitchFamily="18" charset="2"/>
              </a:rPr>
              <a:t>bBBb</a:t>
            </a:r>
            <a:r>
              <a:rPr lang="en-GB" i="1" dirty="0" smtClean="0">
                <a:sym typeface="Symbol" panose="05050102010706020507" pitchFamily="18" charset="2"/>
              </a:rPr>
              <a:t>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i="1" dirty="0">
                <a:sym typeface="Symbol" panose="05050102010706020507" pitchFamily="18" charset="2"/>
              </a:rPr>
              <a:t> </a:t>
            </a:r>
            <a:r>
              <a:rPr lang="en-GB" i="1" dirty="0" smtClean="0">
                <a:sym typeface="Symbol" panose="05050102010706020507" pitchFamily="18" charset="2"/>
              </a:rPr>
              <a:t>      </a:t>
            </a:r>
            <a:r>
              <a:rPr lang="en-GB" i="1" dirty="0" err="1" smtClean="0">
                <a:sym typeface="Symbol" panose="05050102010706020507" pitchFamily="18" charset="2"/>
              </a:rPr>
              <a:t>aB</a:t>
            </a:r>
            <a:r>
              <a:rPr lang="en-GB" i="1" dirty="0" smtClean="0">
                <a:sym typeface="Symbol" panose="05050102010706020507" pitchFamily="18" charset="2"/>
              </a:rPr>
              <a:t> </a:t>
            </a:r>
            <a:r>
              <a:rPr lang="en-GB" i="1" dirty="0" err="1" smtClean="0">
                <a:sym typeface="Symbol" panose="05050102010706020507" pitchFamily="18" charset="2"/>
              </a:rPr>
              <a:t>aa|aaA</a:t>
            </a:r>
            <a:r>
              <a:rPr lang="en-GB" i="1" dirty="0" smtClean="0">
                <a:sym typeface="Symbol" panose="05050102010706020507" pitchFamily="18" charset="2"/>
              </a:rPr>
              <a:t>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i="1" dirty="0" smtClean="0">
                <a:sym typeface="Symbol" panose="05050102010706020507" pitchFamily="18" charset="2"/>
              </a:rPr>
              <a:t>	</a:t>
            </a:r>
            <a:r>
              <a:rPr lang="en-GB" dirty="0" smtClean="0">
                <a:sym typeface="Symbol" panose="05050102010706020507" pitchFamily="18" charset="2"/>
              </a:rPr>
              <a:t>(for the curious: read about Chomsky’s Hierarchy)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7739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study lexical analysis?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95000"/>
              </a:lnSpc>
              <a:spcBef>
                <a:spcPct val="5000"/>
              </a:spcBef>
            </a:pPr>
            <a:r>
              <a:rPr lang="en-GB" sz="2600" dirty="0" smtClean="0"/>
              <a:t>To avoid writing lexical analysers (scanners) by hand.</a:t>
            </a:r>
          </a:p>
          <a:p>
            <a:pPr lvl="1">
              <a:lnSpc>
                <a:spcPct val="95000"/>
              </a:lnSpc>
              <a:spcBef>
                <a:spcPct val="5000"/>
              </a:spcBef>
            </a:pPr>
            <a:endParaRPr lang="en-GB" sz="2600" dirty="0" smtClean="0"/>
          </a:p>
          <a:p>
            <a:pPr lvl="1">
              <a:lnSpc>
                <a:spcPct val="95000"/>
              </a:lnSpc>
              <a:spcBef>
                <a:spcPct val="5000"/>
              </a:spcBef>
            </a:pPr>
            <a:r>
              <a:rPr lang="en-GB" sz="2600" dirty="0" smtClean="0"/>
              <a:t>To simplify specification and implementation.</a:t>
            </a:r>
          </a:p>
          <a:p>
            <a:pPr lvl="1">
              <a:lnSpc>
                <a:spcPct val="95000"/>
              </a:lnSpc>
              <a:spcBef>
                <a:spcPct val="5000"/>
              </a:spcBef>
            </a:pPr>
            <a:endParaRPr lang="en-GB" sz="2600" dirty="0" smtClean="0"/>
          </a:p>
          <a:p>
            <a:pPr lvl="1">
              <a:lnSpc>
                <a:spcPct val="95000"/>
              </a:lnSpc>
              <a:spcBef>
                <a:spcPct val="5000"/>
              </a:spcBef>
            </a:pPr>
            <a:r>
              <a:rPr lang="en-GB" sz="2600" dirty="0" smtClean="0"/>
              <a:t>To understand the underlying techniques and technologies.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827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study lexical analysis?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5000"/>
              </a:lnSpc>
              <a:spcBef>
                <a:spcPct val="5000"/>
              </a:spcBef>
            </a:pPr>
            <a:r>
              <a:rPr lang="en-GB" sz="3000" dirty="0" smtClean="0"/>
              <a:t>We want to specify </a:t>
            </a:r>
            <a:r>
              <a:rPr lang="en-GB" sz="3000" b="1" u="sng" dirty="0" smtClean="0"/>
              <a:t>lexical patterns</a:t>
            </a:r>
            <a:r>
              <a:rPr lang="en-GB" sz="3000" dirty="0" smtClean="0"/>
              <a:t> (to derive tokens):</a:t>
            </a:r>
          </a:p>
          <a:p>
            <a:pPr lvl="1">
              <a:lnSpc>
                <a:spcPct val="95000"/>
              </a:lnSpc>
              <a:spcBef>
                <a:spcPct val="5000"/>
              </a:spcBef>
            </a:pPr>
            <a:r>
              <a:rPr lang="en-GB" dirty="0" smtClean="0"/>
              <a:t>Some parts are easy:</a:t>
            </a:r>
          </a:p>
          <a:p>
            <a:pPr lvl="2">
              <a:lnSpc>
                <a:spcPct val="95000"/>
              </a:lnSpc>
              <a:spcBef>
                <a:spcPct val="5000"/>
              </a:spcBef>
            </a:pPr>
            <a:r>
              <a:rPr lang="en-GB" i="1" dirty="0" err="1" smtClean="0"/>
              <a:t>WhiteSpace</a:t>
            </a:r>
            <a:r>
              <a:rPr lang="en-GB" i="1" dirty="0" smtClean="0"/>
              <a:t> </a:t>
            </a:r>
            <a:r>
              <a:rPr lang="en-GB" i="1" dirty="0" smtClean="0">
                <a:sym typeface="Symbol" panose="05050102010706020507" pitchFamily="18" charset="2"/>
              </a:rPr>
              <a:t> blank | tab | </a:t>
            </a:r>
            <a:r>
              <a:rPr lang="en-GB" i="1" dirty="0" err="1" smtClean="0">
                <a:sym typeface="Symbol" panose="05050102010706020507" pitchFamily="18" charset="2"/>
              </a:rPr>
              <a:t>WhiteSpace</a:t>
            </a:r>
            <a:r>
              <a:rPr lang="en-GB" i="1" dirty="0" smtClean="0">
                <a:sym typeface="Symbol" panose="05050102010706020507" pitchFamily="18" charset="2"/>
              </a:rPr>
              <a:t> blank | </a:t>
            </a:r>
            <a:r>
              <a:rPr lang="en-GB" i="1" dirty="0" err="1" smtClean="0">
                <a:sym typeface="Symbol" panose="05050102010706020507" pitchFamily="18" charset="2"/>
              </a:rPr>
              <a:t>WhiteSpace</a:t>
            </a:r>
            <a:r>
              <a:rPr lang="en-GB" i="1" dirty="0" smtClean="0">
                <a:sym typeface="Symbol" panose="05050102010706020507" pitchFamily="18" charset="2"/>
              </a:rPr>
              <a:t> tab</a:t>
            </a:r>
            <a:endParaRPr lang="en-GB" dirty="0" smtClean="0"/>
          </a:p>
          <a:p>
            <a:pPr lvl="2">
              <a:lnSpc>
                <a:spcPct val="95000"/>
              </a:lnSpc>
              <a:spcBef>
                <a:spcPct val="5000"/>
              </a:spcBef>
            </a:pPr>
            <a:r>
              <a:rPr lang="en-GB" dirty="0" smtClean="0"/>
              <a:t>Keywords and operators (if, then, =, +)</a:t>
            </a:r>
          </a:p>
          <a:p>
            <a:pPr lvl="2">
              <a:lnSpc>
                <a:spcPct val="95000"/>
              </a:lnSpc>
              <a:spcBef>
                <a:spcPct val="5000"/>
              </a:spcBef>
            </a:pPr>
            <a:r>
              <a:rPr lang="en-GB" dirty="0" smtClean="0"/>
              <a:t>Comments (/* followed by */ in C, // in C++, % in latex, ...)</a:t>
            </a:r>
          </a:p>
          <a:p>
            <a:pPr lvl="1">
              <a:lnSpc>
                <a:spcPct val="95000"/>
              </a:lnSpc>
              <a:spcBef>
                <a:spcPct val="5000"/>
              </a:spcBef>
            </a:pPr>
            <a:r>
              <a:rPr lang="en-GB" dirty="0" smtClean="0"/>
              <a:t>Some parts are more complex:</a:t>
            </a:r>
          </a:p>
          <a:p>
            <a:pPr lvl="2">
              <a:lnSpc>
                <a:spcPct val="95000"/>
              </a:lnSpc>
              <a:spcBef>
                <a:spcPct val="5000"/>
              </a:spcBef>
            </a:pPr>
            <a:r>
              <a:rPr lang="en-GB" dirty="0" smtClean="0"/>
              <a:t>Identifiers (letter followed by - up to </a:t>
            </a:r>
            <a:r>
              <a:rPr lang="en-GB" i="1" dirty="0" smtClean="0"/>
              <a:t>n</a:t>
            </a:r>
            <a:r>
              <a:rPr lang="en-GB" dirty="0" smtClean="0"/>
              <a:t> - </a:t>
            </a:r>
            <a:r>
              <a:rPr lang="en-GB" dirty="0" err="1" smtClean="0"/>
              <a:t>alphanumerics</a:t>
            </a:r>
            <a:r>
              <a:rPr lang="en-GB" dirty="0" smtClean="0"/>
              <a:t>…)</a:t>
            </a:r>
          </a:p>
          <a:p>
            <a:pPr lvl="2">
              <a:lnSpc>
                <a:spcPct val="95000"/>
              </a:lnSpc>
              <a:spcBef>
                <a:spcPct val="5000"/>
              </a:spcBef>
            </a:pPr>
            <a:r>
              <a:rPr lang="en-GB" dirty="0" smtClean="0"/>
              <a:t>Numbers </a:t>
            </a:r>
          </a:p>
          <a:p>
            <a:r>
              <a:rPr lang="en-GB" i="1" dirty="0" smtClean="0"/>
              <a:t>We need a notation that could lead to an implementation!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334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Step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First step in any </a:t>
            </a:r>
            <a:r>
              <a:rPr lang="en-GB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translation</a:t>
            </a:r>
            <a:r>
              <a:rPr lang="en-GB" dirty="0" smtClean="0"/>
              <a:t>: determine whether the text to be translated is well constructed in terms of the input language. </a:t>
            </a:r>
          </a:p>
          <a:p>
            <a:r>
              <a:rPr lang="en-GB" dirty="0" smtClean="0"/>
              <a:t>Syntax is specified with parts of speech - syntax checking matches parts of speech against a grammar.</a:t>
            </a:r>
          </a:p>
          <a:p>
            <a:pPr>
              <a:buFontTx/>
              <a:buNone/>
            </a:pPr>
            <a:r>
              <a:rPr lang="en-GB" dirty="0" smtClean="0"/>
              <a:t>In </a:t>
            </a:r>
            <a:r>
              <a:rPr lang="en-GB" u="sng" dirty="0" smtClean="0"/>
              <a:t>natural languages</a:t>
            </a:r>
            <a:r>
              <a:rPr lang="en-GB" dirty="0" smtClean="0"/>
              <a:t>, mapping words to part of speech is idiosyncratic.</a:t>
            </a:r>
          </a:p>
          <a:p>
            <a:pPr>
              <a:buFontTx/>
              <a:buNone/>
            </a:pPr>
            <a:r>
              <a:rPr lang="en-GB" dirty="0" smtClean="0"/>
              <a:t>In </a:t>
            </a:r>
            <a:r>
              <a:rPr lang="en-GB" u="sng" dirty="0" smtClean="0"/>
              <a:t>formal languages</a:t>
            </a:r>
            <a:r>
              <a:rPr lang="en-GB" dirty="0" smtClean="0"/>
              <a:t>, mapping words to part of speech is syntactic:</a:t>
            </a:r>
          </a:p>
          <a:p>
            <a:r>
              <a:rPr lang="en-GB" dirty="0" smtClean="0"/>
              <a:t>based on denotation</a:t>
            </a:r>
          </a:p>
          <a:p>
            <a:r>
              <a:rPr lang="en-GB" dirty="0" smtClean="0"/>
              <a:t>makes this a matter of syntax</a:t>
            </a:r>
          </a:p>
          <a:p>
            <a:r>
              <a:rPr lang="en-GB" dirty="0" smtClean="0"/>
              <a:t>reserved keywords are important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37032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Regular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Patterns form a regular language. A regular expression is a way of specifying a regular language. It is a formula that describes a possibly infinite set of strings.</a:t>
            </a:r>
          </a:p>
          <a:p>
            <a:pPr>
              <a:lnSpc>
                <a:spcPct val="95000"/>
              </a:lnSpc>
              <a:spcBef>
                <a:spcPct val="10000"/>
              </a:spcBef>
              <a:buFontTx/>
              <a:buNone/>
            </a:pPr>
            <a:r>
              <a:rPr lang="en-GB" sz="2600" b="1" dirty="0" smtClean="0"/>
              <a:t>Regular Expression</a:t>
            </a:r>
            <a:r>
              <a:rPr lang="en-GB" sz="2600" dirty="0" smtClean="0"/>
              <a:t> (RE) (over a vocabulary V):</a:t>
            </a:r>
          </a:p>
          <a:p>
            <a:pPr>
              <a:lnSpc>
                <a:spcPct val="95000"/>
              </a:lnSpc>
              <a:spcBef>
                <a:spcPct val="10000"/>
              </a:spcBef>
            </a:pPr>
            <a:r>
              <a:rPr lang="en-GB" sz="2400" i="1" dirty="0" smtClean="0">
                <a:sym typeface="Symbol" panose="05050102010706020507" pitchFamily="18" charset="2"/>
              </a:rPr>
              <a:t></a:t>
            </a:r>
            <a:r>
              <a:rPr lang="en-GB" sz="2400" dirty="0" smtClean="0">
                <a:sym typeface="Symbol" panose="05050102010706020507" pitchFamily="18" charset="2"/>
              </a:rPr>
              <a:t> is a RE denoting the empty set {</a:t>
            </a:r>
            <a:r>
              <a:rPr lang="en-GB" sz="2400" i="1" dirty="0" smtClean="0">
                <a:sym typeface="Symbol" panose="05050102010706020507" pitchFamily="18" charset="2"/>
              </a:rPr>
              <a:t></a:t>
            </a:r>
            <a:r>
              <a:rPr lang="en-GB" sz="2400" dirty="0" smtClean="0">
                <a:sym typeface="Symbol" panose="05050102010706020507" pitchFamily="18" charset="2"/>
              </a:rPr>
              <a:t>}.</a:t>
            </a:r>
          </a:p>
          <a:p>
            <a:pPr>
              <a:lnSpc>
                <a:spcPct val="95000"/>
              </a:lnSpc>
              <a:spcBef>
                <a:spcPct val="10000"/>
              </a:spcBef>
            </a:pPr>
            <a:r>
              <a:rPr lang="en-GB" sz="2400" dirty="0" smtClean="0">
                <a:sym typeface="Symbol" panose="05050102010706020507" pitchFamily="18" charset="2"/>
              </a:rPr>
              <a:t>If </a:t>
            </a:r>
            <a:r>
              <a:rPr lang="en-GB" sz="2400" i="1" dirty="0" smtClean="0">
                <a:sym typeface="Symbol" panose="05050102010706020507" pitchFamily="18" charset="2"/>
              </a:rPr>
              <a:t>a</a:t>
            </a:r>
            <a:r>
              <a:rPr lang="en-GB" sz="2400" dirty="0" smtClean="0">
                <a:sym typeface="Symbol" panose="05050102010706020507" pitchFamily="18" charset="2"/>
              </a:rPr>
              <a:t> V then </a:t>
            </a:r>
            <a:r>
              <a:rPr lang="en-GB" sz="2400" i="1" dirty="0" smtClean="0">
                <a:sym typeface="Symbol" panose="05050102010706020507" pitchFamily="18" charset="2"/>
              </a:rPr>
              <a:t>a</a:t>
            </a:r>
            <a:r>
              <a:rPr lang="en-GB" sz="2400" dirty="0" smtClean="0">
                <a:sym typeface="Symbol" panose="05050102010706020507" pitchFamily="18" charset="2"/>
              </a:rPr>
              <a:t> is a RE denoting {</a:t>
            </a:r>
            <a:r>
              <a:rPr lang="en-GB" sz="2400" i="1" dirty="0" smtClean="0">
                <a:sym typeface="Symbol" panose="05050102010706020507" pitchFamily="18" charset="2"/>
              </a:rPr>
              <a:t>a</a:t>
            </a:r>
            <a:r>
              <a:rPr lang="en-GB" sz="2400" dirty="0" smtClean="0">
                <a:sym typeface="Symbol" panose="05050102010706020507" pitchFamily="18" charset="2"/>
              </a:rPr>
              <a:t>}.</a:t>
            </a:r>
          </a:p>
          <a:p>
            <a:pPr>
              <a:lnSpc>
                <a:spcPct val="95000"/>
              </a:lnSpc>
              <a:spcBef>
                <a:spcPct val="10000"/>
              </a:spcBef>
            </a:pPr>
            <a:r>
              <a:rPr lang="en-GB" sz="2400" dirty="0" smtClean="0">
                <a:sym typeface="Symbol" panose="05050102010706020507" pitchFamily="18" charset="2"/>
              </a:rPr>
              <a:t>If </a:t>
            </a:r>
            <a:r>
              <a:rPr lang="en-GB" sz="2400" i="1" dirty="0" smtClean="0">
                <a:sym typeface="Symbol" panose="05050102010706020507" pitchFamily="18" charset="2"/>
              </a:rPr>
              <a:t>r</a:t>
            </a:r>
            <a:r>
              <a:rPr lang="en-GB" sz="2400" i="1" baseline="-25000" dirty="0" smtClean="0">
                <a:sym typeface="Symbol" panose="05050102010706020507" pitchFamily="18" charset="2"/>
              </a:rPr>
              <a:t>1</a:t>
            </a:r>
            <a:r>
              <a:rPr lang="en-GB" sz="2400" dirty="0" smtClean="0">
                <a:sym typeface="Symbol" panose="05050102010706020507" pitchFamily="18" charset="2"/>
              </a:rPr>
              <a:t>, </a:t>
            </a:r>
            <a:r>
              <a:rPr lang="en-GB" sz="2400" i="1" dirty="0" smtClean="0">
                <a:sym typeface="Symbol" panose="05050102010706020507" pitchFamily="18" charset="2"/>
              </a:rPr>
              <a:t>r</a:t>
            </a:r>
            <a:r>
              <a:rPr lang="en-GB" sz="2400" i="1" baseline="-25000" dirty="0" smtClean="0">
                <a:sym typeface="Symbol" panose="05050102010706020507" pitchFamily="18" charset="2"/>
              </a:rPr>
              <a:t>2</a:t>
            </a:r>
            <a:r>
              <a:rPr lang="en-GB" sz="2400" dirty="0" smtClean="0">
                <a:sym typeface="Symbol" panose="05050102010706020507" pitchFamily="18" charset="2"/>
              </a:rPr>
              <a:t> are REs then:</a:t>
            </a:r>
          </a:p>
          <a:p>
            <a:pPr lvl="1">
              <a:lnSpc>
                <a:spcPct val="95000"/>
              </a:lnSpc>
              <a:spcBef>
                <a:spcPct val="10000"/>
              </a:spcBef>
            </a:pPr>
            <a:r>
              <a:rPr lang="en-GB" sz="2200" i="1" dirty="0" smtClean="0">
                <a:sym typeface="Symbol" panose="05050102010706020507" pitchFamily="18" charset="2"/>
              </a:rPr>
              <a:t>r</a:t>
            </a:r>
            <a:r>
              <a:rPr lang="en-GB" sz="2200" i="1" baseline="-25000" dirty="0" smtClean="0">
                <a:sym typeface="Symbol" panose="05050102010706020507" pitchFamily="18" charset="2"/>
              </a:rPr>
              <a:t>1</a:t>
            </a:r>
            <a:r>
              <a:rPr lang="en-GB" sz="2200" i="1" dirty="0" smtClean="0">
                <a:sym typeface="Symbol" panose="05050102010706020507" pitchFamily="18" charset="2"/>
              </a:rPr>
              <a:t>*</a:t>
            </a:r>
            <a:r>
              <a:rPr lang="en-GB" sz="2200" dirty="0" smtClean="0">
                <a:sym typeface="Symbol" panose="05050102010706020507" pitchFamily="18" charset="2"/>
              </a:rPr>
              <a:t> denotes zero or more occurrences of </a:t>
            </a:r>
            <a:r>
              <a:rPr lang="en-GB" sz="2200" i="1" dirty="0" smtClean="0">
                <a:sym typeface="Symbol" panose="05050102010706020507" pitchFamily="18" charset="2"/>
              </a:rPr>
              <a:t>r</a:t>
            </a:r>
            <a:r>
              <a:rPr lang="en-GB" sz="2200" i="1" baseline="-25000" dirty="0" smtClean="0">
                <a:sym typeface="Symbol" panose="05050102010706020507" pitchFamily="18" charset="2"/>
              </a:rPr>
              <a:t>1</a:t>
            </a:r>
            <a:r>
              <a:rPr lang="en-GB" sz="2200" dirty="0" smtClean="0">
                <a:sym typeface="Symbol" panose="05050102010706020507" pitchFamily="18" charset="2"/>
              </a:rPr>
              <a:t>; </a:t>
            </a:r>
          </a:p>
          <a:p>
            <a:pPr lvl="1">
              <a:lnSpc>
                <a:spcPct val="95000"/>
              </a:lnSpc>
              <a:spcBef>
                <a:spcPct val="10000"/>
              </a:spcBef>
            </a:pPr>
            <a:r>
              <a:rPr lang="en-GB" sz="2200" i="1" dirty="0" smtClean="0">
                <a:sym typeface="Symbol" panose="05050102010706020507" pitchFamily="18" charset="2"/>
              </a:rPr>
              <a:t>r</a:t>
            </a:r>
            <a:r>
              <a:rPr lang="en-GB" sz="2200" i="1" baseline="-25000" dirty="0" smtClean="0">
                <a:sym typeface="Symbol" panose="05050102010706020507" pitchFamily="18" charset="2"/>
              </a:rPr>
              <a:t>1</a:t>
            </a:r>
            <a:r>
              <a:rPr lang="en-GB" sz="2200" i="1" dirty="0" smtClean="0">
                <a:sym typeface="Symbol" panose="05050102010706020507" pitchFamily="18" charset="2"/>
              </a:rPr>
              <a:t>r</a:t>
            </a:r>
            <a:r>
              <a:rPr lang="en-GB" sz="2200" i="1" baseline="-25000" dirty="0" smtClean="0">
                <a:sym typeface="Symbol" panose="05050102010706020507" pitchFamily="18" charset="2"/>
              </a:rPr>
              <a:t>2</a:t>
            </a:r>
            <a:r>
              <a:rPr lang="en-GB" sz="2200" dirty="0" smtClean="0">
                <a:sym typeface="Symbol" panose="05050102010706020507" pitchFamily="18" charset="2"/>
              </a:rPr>
              <a:t> denotes concatenation; </a:t>
            </a:r>
          </a:p>
          <a:p>
            <a:pPr lvl="1">
              <a:lnSpc>
                <a:spcPct val="95000"/>
              </a:lnSpc>
              <a:spcBef>
                <a:spcPct val="10000"/>
              </a:spcBef>
            </a:pPr>
            <a:r>
              <a:rPr lang="en-GB" sz="2200" i="1" dirty="0" smtClean="0">
                <a:sym typeface="Symbol" panose="05050102010706020507" pitchFamily="18" charset="2"/>
              </a:rPr>
              <a:t>r</a:t>
            </a:r>
            <a:r>
              <a:rPr lang="en-GB" sz="2200" i="1" baseline="-25000" dirty="0" smtClean="0">
                <a:sym typeface="Symbol" panose="05050102010706020507" pitchFamily="18" charset="2"/>
              </a:rPr>
              <a:t>1</a:t>
            </a:r>
            <a:r>
              <a:rPr lang="en-GB" sz="2200" i="1" dirty="0" smtClean="0">
                <a:sym typeface="Symbol" panose="05050102010706020507" pitchFamily="18" charset="2"/>
              </a:rPr>
              <a:t> | r</a:t>
            </a:r>
            <a:r>
              <a:rPr lang="en-GB" sz="2200" i="1" baseline="-25000" dirty="0" smtClean="0">
                <a:sym typeface="Symbol" panose="05050102010706020507" pitchFamily="18" charset="2"/>
              </a:rPr>
              <a:t>2</a:t>
            </a:r>
            <a:r>
              <a:rPr lang="en-GB" sz="2200" dirty="0" smtClean="0">
                <a:sym typeface="Symbol" panose="05050102010706020507" pitchFamily="18" charset="2"/>
              </a:rPr>
              <a:t> denotes either </a:t>
            </a:r>
            <a:r>
              <a:rPr lang="en-GB" sz="2200" i="1" dirty="0" smtClean="0">
                <a:sym typeface="Symbol" panose="05050102010706020507" pitchFamily="18" charset="2"/>
              </a:rPr>
              <a:t>r</a:t>
            </a:r>
            <a:r>
              <a:rPr lang="en-GB" sz="2200" i="1" baseline="-25000" dirty="0" smtClean="0">
                <a:sym typeface="Symbol" panose="05050102010706020507" pitchFamily="18" charset="2"/>
              </a:rPr>
              <a:t>1</a:t>
            </a:r>
            <a:r>
              <a:rPr lang="en-GB" sz="2200" dirty="0" smtClean="0">
                <a:sym typeface="Symbol" panose="05050102010706020507" pitchFamily="18" charset="2"/>
              </a:rPr>
              <a:t> or </a:t>
            </a:r>
            <a:r>
              <a:rPr lang="en-GB" sz="2200" i="1" dirty="0" smtClean="0">
                <a:sym typeface="Symbol" panose="05050102010706020507" pitchFamily="18" charset="2"/>
              </a:rPr>
              <a:t>r</a:t>
            </a:r>
            <a:r>
              <a:rPr lang="en-GB" sz="2200" i="1" baseline="-25000" dirty="0" smtClean="0">
                <a:sym typeface="Symbol" panose="05050102010706020507" pitchFamily="18" charset="2"/>
              </a:rPr>
              <a:t>2</a:t>
            </a:r>
            <a:r>
              <a:rPr lang="en-GB" sz="2200" dirty="0" smtClean="0">
                <a:sym typeface="Symbol" panose="05050102010706020507" pitchFamily="18" charset="2"/>
              </a:rPr>
              <a:t>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68676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Regular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err="1" smtClean="0">
                <a:sym typeface="Symbol" panose="05050102010706020507" pitchFamily="18" charset="2"/>
              </a:rPr>
              <a:t>Shorthands</a:t>
            </a:r>
            <a:r>
              <a:rPr lang="en-GB" dirty="0" smtClean="0">
                <a:sym typeface="Symbol" panose="05050102010706020507" pitchFamily="18" charset="2"/>
              </a:rPr>
              <a:t>: </a:t>
            </a:r>
          </a:p>
          <a:p>
            <a:pPr lvl="1"/>
            <a:r>
              <a:rPr lang="en-GB" i="1" dirty="0" smtClean="0">
                <a:sym typeface="Symbol" panose="05050102010706020507" pitchFamily="18" charset="2"/>
              </a:rPr>
              <a:t>[a-d]</a:t>
            </a:r>
            <a:r>
              <a:rPr lang="en-GB" dirty="0" smtClean="0">
                <a:sym typeface="Symbol" panose="05050102010706020507" pitchFamily="18" charset="2"/>
              </a:rPr>
              <a:t>    for       </a:t>
            </a:r>
            <a:r>
              <a:rPr lang="en-GB" i="1" dirty="0" smtClean="0">
                <a:sym typeface="Symbol" panose="05050102010706020507" pitchFamily="18" charset="2"/>
              </a:rPr>
              <a:t>a | b | c | d</a:t>
            </a:r>
            <a:r>
              <a:rPr lang="en-GB" dirty="0" smtClean="0">
                <a:sym typeface="Symbol" panose="05050102010706020507" pitchFamily="18" charset="2"/>
              </a:rPr>
              <a:t>;  </a:t>
            </a:r>
          </a:p>
          <a:p>
            <a:pPr lvl="1"/>
            <a:r>
              <a:rPr lang="en-GB" dirty="0" smtClean="0">
                <a:sym typeface="Symbol" panose="05050102010706020507" pitchFamily="18" charset="2"/>
              </a:rPr>
              <a:t> </a:t>
            </a:r>
            <a:r>
              <a:rPr lang="en-GB" i="1" dirty="0" smtClean="0">
                <a:sym typeface="Symbol" panose="05050102010706020507" pitchFamily="18" charset="2"/>
              </a:rPr>
              <a:t>r</a:t>
            </a:r>
            <a:r>
              <a:rPr lang="en-GB" i="1" baseline="30000" dirty="0" smtClean="0">
                <a:sym typeface="Symbol" panose="05050102010706020507" pitchFamily="18" charset="2"/>
              </a:rPr>
              <a:t>+           </a:t>
            </a:r>
            <a:r>
              <a:rPr lang="en-GB" dirty="0" smtClean="0">
                <a:sym typeface="Symbol" panose="05050102010706020507" pitchFamily="18" charset="2"/>
              </a:rPr>
              <a:t> for       </a:t>
            </a:r>
            <a:r>
              <a:rPr lang="en-GB" i="1" dirty="0" err="1" smtClean="0">
                <a:sym typeface="Symbol" panose="05050102010706020507" pitchFamily="18" charset="2"/>
              </a:rPr>
              <a:t>rr</a:t>
            </a:r>
            <a:r>
              <a:rPr lang="en-GB" i="1" dirty="0" smtClean="0">
                <a:sym typeface="Symbol" panose="05050102010706020507" pitchFamily="18" charset="2"/>
              </a:rPr>
              <a:t>*</a:t>
            </a:r>
            <a:r>
              <a:rPr lang="en-GB" dirty="0" smtClean="0">
                <a:sym typeface="Symbol" panose="05050102010706020507" pitchFamily="18" charset="2"/>
              </a:rPr>
              <a:t>;  </a:t>
            </a:r>
          </a:p>
          <a:p>
            <a:pPr lvl="1"/>
            <a:r>
              <a:rPr lang="en-GB" dirty="0" smtClean="0">
                <a:sym typeface="Symbol" panose="05050102010706020507" pitchFamily="18" charset="2"/>
              </a:rPr>
              <a:t> </a:t>
            </a:r>
            <a:r>
              <a:rPr lang="en-GB" i="1" dirty="0" smtClean="0">
                <a:sym typeface="Symbol" panose="05050102010706020507" pitchFamily="18" charset="2"/>
              </a:rPr>
              <a:t>r?    </a:t>
            </a:r>
            <a:r>
              <a:rPr lang="en-GB" dirty="0" smtClean="0">
                <a:sym typeface="Symbol" panose="05050102010706020507" pitchFamily="18" charset="2"/>
              </a:rPr>
              <a:t>    for       </a:t>
            </a:r>
            <a:r>
              <a:rPr lang="en-GB" i="1" dirty="0" smtClean="0">
                <a:sym typeface="Symbol" panose="05050102010706020507" pitchFamily="18" charset="2"/>
              </a:rPr>
              <a:t>r | </a:t>
            </a:r>
            <a:endParaRPr lang="en-GB" dirty="0" smtClean="0">
              <a:sym typeface="Symbol" panose="05050102010706020507" pitchFamily="18" charset="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06206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29749" y="506452"/>
            <a:ext cx="5521554" cy="626102"/>
          </a:xfrm>
          <a:prstGeom prst="rect">
            <a:avLst/>
          </a:prstGeom>
        </p:spPr>
        <p:txBody>
          <a:bodyPr vert="horz" wrap="square" lIns="0" tIns="11526" rIns="0" bIns="0" rtlCol="0" anchor="ctr">
            <a:spAutoFit/>
          </a:bodyPr>
          <a:lstStyle/>
          <a:p>
            <a:pPr marL="11527">
              <a:lnSpc>
                <a:spcPct val="100000"/>
              </a:lnSpc>
              <a:spcBef>
                <a:spcPts val="91"/>
              </a:spcBef>
            </a:pPr>
            <a:r>
              <a:rPr sz="3993" spc="359" dirty="0"/>
              <a:t>Operator</a:t>
            </a:r>
            <a:r>
              <a:rPr sz="3993" spc="336" dirty="0"/>
              <a:t> </a:t>
            </a:r>
            <a:r>
              <a:rPr sz="3993" spc="390" dirty="0"/>
              <a:t>Precedence</a:t>
            </a:r>
            <a:endParaRPr sz="3993"/>
          </a:p>
        </p:txBody>
      </p:sp>
      <p:sp>
        <p:nvSpPr>
          <p:cNvPr id="3" name="object 3"/>
          <p:cNvSpPr txBox="1"/>
          <p:nvPr/>
        </p:nvSpPr>
        <p:spPr>
          <a:xfrm>
            <a:off x="2064188" y="1692025"/>
            <a:ext cx="155025" cy="212966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316" spc="241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316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64188" y="5258185"/>
            <a:ext cx="155025" cy="212966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316" spc="241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316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35049" y="1568695"/>
            <a:ext cx="7715538" cy="4070458"/>
          </a:xfrm>
          <a:prstGeom prst="rect">
            <a:avLst/>
          </a:prstGeom>
        </p:spPr>
        <p:txBody>
          <a:bodyPr vert="horz" wrap="square" lIns="0" tIns="36307" rIns="0" bIns="0" rtlCol="0">
            <a:spAutoFit/>
          </a:bodyPr>
          <a:lstStyle/>
          <a:p>
            <a:pPr marL="34580" marR="27664">
              <a:lnSpc>
                <a:spcPts val="3384"/>
              </a:lnSpc>
              <a:spcBef>
                <a:spcPts val="286"/>
              </a:spcBef>
            </a:pPr>
            <a:r>
              <a:rPr sz="2904" spc="281" dirty="0">
                <a:solidFill>
                  <a:srgbClr val="3B3B3B"/>
                </a:solidFill>
                <a:latin typeface="Cambria"/>
                <a:cs typeface="Cambria"/>
              </a:rPr>
              <a:t>Regular </a:t>
            </a:r>
            <a:r>
              <a:rPr sz="2904" spc="231" dirty="0">
                <a:solidFill>
                  <a:srgbClr val="3B3B3B"/>
                </a:solidFill>
                <a:latin typeface="Cambria"/>
                <a:cs typeface="Cambria"/>
              </a:rPr>
              <a:t>expression </a:t>
            </a:r>
            <a:r>
              <a:rPr sz="2904" spc="227" dirty="0">
                <a:solidFill>
                  <a:srgbClr val="3B3B3B"/>
                </a:solidFill>
                <a:latin typeface="Cambria"/>
                <a:cs typeface="Cambria"/>
              </a:rPr>
              <a:t>operator </a:t>
            </a:r>
            <a:r>
              <a:rPr sz="2904" spc="281" dirty="0">
                <a:solidFill>
                  <a:srgbClr val="3B3B3B"/>
                </a:solidFill>
                <a:latin typeface="Cambria"/>
                <a:cs typeface="Cambria"/>
              </a:rPr>
              <a:t>precedence  </a:t>
            </a:r>
            <a:r>
              <a:rPr sz="2904" spc="177" dirty="0">
                <a:solidFill>
                  <a:srgbClr val="3B3B3B"/>
                </a:solidFill>
                <a:latin typeface="Cambria"/>
                <a:cs typeface="Cambria"/>
              </a:rPr>
              <a:t>is</a:t>
            </a:r>
            <a:endParaRPr sz="2904">
              <a:latin typeface="Cambria"/>
              <a:cs typeface="Cambria"/>
            </a:endParaRPr>
          </a:p>
          <a:p>
            <a:pPr marL="194222" algn="ctr">
              <a:spcBef>
                <a:spcPts val="1094"/>
              </a:spcBef>
            </a:pPr>
            <a:r>
              <a:rPr sz="2904" spc="136" dirty="0">
                <a:solidFill>
                  <a:srgbClr val="3B3B3B"/>
                </a:solidFill>
                <a:latin typeface="Cambria"/>
                <a:cs typeface="Cambria"/>
              </a:rPr>
              <a:t>(R)</a:t>
            </a:r>
            <a:endParaRPr sz="2904">
              <a:latin typeface="Cambria"/>
              <a:cs typeface="Cambria"/>
            </a:endParaRPr>
          </a:p>
          <a:p>
            <a:pPr marL="3598580" marR="3396288" indent="-1729" algn="ctr">
              <a:lnSpc>
                <a:spcPts val="4674"/>
              </a:lnSpc>
              <a:spcBef>
                <a:spcPts val="345"/>
              </a:spcBef>
            </a:pPr>
            <a:r>
              <a:rPr sz="2904" spc="290" dirty="0">
                <a:solidFill>
                  <a:srgbClr val="3B3B3B"/>
                </a:solidFill>
                <a:latin typeface="Cambria"/>
                <a:cs typeface="Cambria"/>
              </a:rPr>
              <a:t>R*  </a:t>
            </a:r>
            <a:r>
              <a:rPr sz="2904" spc="381" dirty="0">
                <a:solidFill>
                  <a:srgbClr val="3B3B3B"/>
                </a:solidFill>
                <a:latin typeface="Cambria"/>
                <a:cs typeface="Cambria"/>
              </a:rPr>
              <a:t>R</a:t>
            </a:r>
            <a:r>
              <a:rPr sz="2519" spc="-462" baseline="-31531" dirty="0">
                <a:solidFill>
                  <a:srgbClr val="3B3B3B"/>
                </a:solidFill>
                <a:latin typeface="Cambria"/>
                <a:cs typeface="Cambria"/>
              </a:rPr>
              <a:t>1</a:t>
            </a:r>
            <a:r>
              <a:rPr sz="2904" spc="381" dirty="0">
                <a:solidFill>
                  <a:srgbClr val="3B3B3B"/>
                </a:solidFill>
                <a:latin typeface="Cambria"/>
                <a:cs typeface="Cambria"/>
              </a:rPr>
              <a:t>R</a:t>
            </a:r>
            <a:r>
              <a:rPr sz="2519" spc="-469" baseline="-31531" dirty="0">
                <a:solidFill>
                  <a:srgbClr val="3B3B3B"/>
                </a:solidFill>
                <a:latin typeface="Cambria"/>
                <a:cs typeface="Cambria"/>
              </a:rPr>
              <a:t>2</a:t>
            </a:r>
            <a:endParaRPr sz="2519" baseline="-31531">
              <a:latin typeface="Cambria"/>
              <a:cs typeface="Cambria"/>
            </a:endParaRPr>
          </a:p>
          <a:p>
            <a:pPr marL="77228" algn="ctr">
              <a:spcBef>
                <a:spcPts val="1498"/>
              </a:spcBef>
              <a:tabLst>
                <a:tab pos="550968" algn="l"/>
              </a:tabLst>
            </a:pPr>
            <a:r>
              <a:rPr sz="2904" spc="36" dirty="0">
                <a:solidFill>
                  <a:srgbClr val="3B3B3B"/>
                </a:solidFill>
                <a:latin typeface="Cambria"/>
                <a:cs typeface="Cambria"/>
              </a:rPr>
              <a:t>R</a:t>
            </a:r>
            <a:r>
              <a:rPr sz="2519" spc="54" baseline="-31531" dirty="0">
                <a:solidFill>
                  <a:srgbClr val="3B3B3B"/>
                </a:solidFill>
                <a:latin typeface="Cambria"/>
                <a:cs typeface="Cambria"/>
              </a:rPr>
              <a:t>1	</a:t>
            </a:r>
            <a:r>
              <a:rPr sz="2904" spc="59" dirty="0">
                <a:solidFill>
                  <a:srgbClr val="3B3B3B"/>
                </a:solidFill>
                <a:latin typeface="Cambria"/>
                <a:cs typeface="Cambria"/>
              </a:rPr>
              <a:t>|</a:t>
            </a:r>
            <a:r>
              <a:rPr sz="2904" spc="277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904" spc="41" dirty="0">
                <a:solidFill>
                  <a:srgbClr val="3B3B3B"/>
                </a:solidFill>
                <a:latin typeface="Cambria"/>
                <a:cs typeface="Cambria"/>
              </a:rPr>
              <a:t>R</a:t>
            </a:r>
            <a:r>
              <a:rPr sz="2519" spc="61" baseline="-31531" dirty="0">
                <a:solidFill>
                  <a:srgbClr val="3B3B3B"/>
                </a:solidFill>
                <a:latin typeface="Cambria"/>
                <a:cs typeface="Cambria"/>
              </a:rPr>
              <a:t>2</a:t>
            </a:r>
            <a:endParaRPr sz="2519" baseline="-31531">
              <a:latin typeface="Cambria"/>
              <a:cs typeface="Cambria"/>
            </a:endParaRPr>
          </a:p>
          <a:p>
            <a:pPr marL="34580">
              <a:spcBef>
                <a:spcPts val="1861"/>
              </a:spcBef>
            </a:pPr>
            <a:r>
              <a:rPr sz="2904" spc="377" dirty="0">
                <a:solidFill>
                  <a:srgbClr val="3B3B3B"/>
                </a:solidFill>
                <a:latin typeface="Cambria"/>
                <a:cs typeface="Cambria"/>
              </a:rPr>
              <a:t>So </a:t>
            </a:r>
            <a:r>
              <a:rPr sz="2904" b="1" spc="-5" dirty="0">
                <a:solidFill>
                  <a:srgbClr val="0000FF"/>
                </a:solidFill>
                <a:latin typeface="Lucida Sans Typewriter"/>
                <a:cs typeface="Lucida Sans Typewriter"/>
              </a:rPr>
              <a:t>ab*c|d</a:t>
            </a:r>
            <a:r>
              <a:rPr sz="2904" b="1" spc="-762" dirty="0">
                <a:solidFill>
                  <a:srgbClr val="0000FF"/>
                </a:solidFill>
                <a:latin typeface="Lucida Sans Typewriter"/>
                <a:cs typeface="Lucida Sans Typewriter"/>
              </a:rPr>
              <a:t> </a:t>
            </a:r>
            <a:r>
              <a:rPr sz="2904" spc="177" dirty="0">
                <a:solidFill>
                  <a:srgbClr val="3B3B3B"/>
                </a:solidFill>
                <a:latin typeface="Cambria"/>
                <a:cs typeface="Cambria"/>
              </a:rPr>
              <a:t>is </a:t>
            </a:r>
            <a:r>
              <a:rPr sz="2904" spc="254" dirty="0">
                <a:solidFill>
                  <a:srgbClr val="3B3B3B"/>
                </a:solidFill>
                <a:latin typeface="Cambria"/>
                <a:cs typeface="Cambria"/>
              </a:rPr>
              <a:t>parsed </a:t>
            </a:r>
            <a:r>
              <a:rPr sz="2904" spc="272" dirty="0">
                <a:solidFill>
                  <a:srgbClr val="3B3B3B"/>
                </a:solidFill>
                <a:latin typeface="Cambria"/>
                <a:cs typeface="Cambria"/>
              </a:rPr>
              <a:t>as </a:t>
            </a:r>
            <a:r>
              <a:rPr sz="2904" b="1" spc="-5" dirty="0">
                <a:solidFill>
                  <a:srgbClr val="0000FF"/>
                </a:solidFill>
                <a:latin typeface="Lucida Sans Typewriter"/>
                <a:cs typeface="Lucida Sans Typewriter"/>
              </a:rPr>
              <a:t>((a(b*))c)|d</a:t>
            </a:r>
            <a:endParaRPr sz="2904">
              <a:latin typeface="Lucida Sans Typewriter"/>
              <a:cs typeface="Lucida Sans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2089014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62989" y="506452"/>
            <a:ext cx="7250461" cy="626102"/>
          </a:xfrm>
          <a:prstGeom prst="rect">
            <a:avLst/>
          </a:prstGeom>
        </p:spPr>
        <p:txBody>
          <a:bodyPr vert="horz" wrap="square" lIns="0" tIns="11526" rIns="0" bIns="0" rtlCol="0" anchor="ctr">
            <a:spAutoFit/>
          </a:bodyPr>
          <a:lstStyle/>
          <a:p>
            <a:pPr marL="11527">
              <a:lnSpc>
                <a:spcPct val="100000"/>
              </a:lnSpc>
              <a:spcBef>
                <a:spcPts val="91"/>
              </a:spcBef>
            </a:pPr>
            <a:r>
              <a:rPr sz="3993" spc="381" dirty="0"/>
              <a:t>Simple </a:t>
            </a:r>
            <a:r>
              <a:rPr sz="3993" spc="390" dirty="0"/>
              <a:t>Regular</a:t>
            </a:r>
            <a:r>
              <a:rPr sz="3993" spc="354" dirty="0"/>
              <a:t> </a:t>
            </a:r>
            <a:r>
              <a:rPr sz="3993" spc="331" dirty="0"/>
              <a:t>Expressions</a:t>
            </a:r>
            <a:endParaRPr sz="3993"/>
          </a:p>
        </p:txBody>
      </p:sp>
      <p:sp>
        <p:nvSpPr>
          <p:cNvPr id="3" name="object 3"/>
          <p:cNvSpPr txBox="1"/>
          <p:nvPr/>
        </p:nvSpPr>
        <p:spPr>
          <a:xfrm>
            <a:off x="2064188" y="1682803"/>
            <a:ext cx="130821" cy="174651"/>
          </a:xfrm>
          <a:prstGeom prst="rect">
            <a:avLst/>
          </a:prstGeom>
        </p:spPr>
        <p:txBody>
          <a:bodyPr vert="horz" wrap="square" lIns="0" tIns="13831" rIns="0" bIns="0" rtlCol="0">
            <a:spAutoFit/>
          </a:bodyPr>
          <a:lstStyle/>
          <a:p>
            <a:pPr marL="11527">
              <a:spcBef>
                <a:spcPts val="109"/>
              </a:spcBef>
            </a:pPr>
            <a:r>
              <a:rPr sz="1044" spc="213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044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64188" y="2204934"/>
            <a:ext cx="130821" cy="174651"/>
          </a:xfrm>
          <a:prstGeom prst="rect">
            <a:avLst/>
          </a:prstGeom>
        </p:spPr>
        <p:txBody>
          <a:bodyPr vert="horz" wrap="square" lIns="0" tIns="13831" rIns="0" bIns="0" rtlCol="0">
            <a:spAutoFit/>
          </a:bodyPr>
          <a:lstStyle/>
          <a:p>
            <a:pPr marL="11527">
              <a:spcBef>
                <a:spcPts val="109"/>
              </a:spcBef>
            </a:pPr>
            <a:r>
              <a:rPr sz="1044" spc="213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044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58101" y="1400414"/>
            <a:ext cx="7727064" cy="1445912"/>
          </a:xfrm>
          <a:prstGeom prst="rect">
            <a:avLst/>
          </a:prstGeom>
        </p:spPr>
        <p:txBody>
          <a:bodyPr vert="horz" wrap="square" lIns="0" tIns="183264" rIns="0" bIns="0" rtlCol="0">
            <a:spAutoFit/>
          </a:bodyPr>
          <a:lstStyle/>
          <a:p>
            <a:pPr marL="11527">
              <a:spcBef>
                <a:spcPts val="1443"/>
              </a:spcBef>
            </a:pPr>
            <a:r>
              <a:rPr sz="2360" spc="236" dirty="0">
                <a:solidFill>
                  <a:srgbClr val="3B3B3B"/>
                </a:solidFill>
                <a:latin typeface="Cambria"/>
                <a:cs typeface="Cambria"/>
              </a:rPr>
              <a:t>Suppose </a:t>
            </a:r>
            <a:r>
              <a:rPr sz="2360" spc="204" dirty="0">
                <a:solidFill>
                  <a:srgbClr val="3B3B3B"/>
                </a:solidFill>
                <a:latin typeface="Cambria"/>
                <a:cs typeface="Cambria"/>
              </a:rPr>
              <a:t>the </a:t>
            </a:r>
            <a:r>
              <a:rPr sz="2360" spc="154" dirty="0">
                <a:solidFill>
                  <a:srgbClr val="3B3B3B"/>
                </a:solidFill>
                <a:latin typeface="Cambria"/>
                <a:cs typeface="Cambria"/>
              </a:rPr>
              <a:t>only </a:t>
            </a:r>
            <a:r>
              <a:rPr sz="2360" spc="213" dirty="0">
                <a:solidFill>
                  <a:srgbClr val="3B3B3B"/>
                </a:solidFill>
                <a:latin typeface="Cambria"/>
                <a:cs typeface="Cambria"/>
              </a:rPr>
              <a:t>characters are </a:t>
            </a:r>
            <a:r>
              <a:rPr sz="2360" b="1" dirty="0">
                <a:solidFill>
                  <a:srgbClr val="3B3B3B"/>
                </a:solidFill>
                <a:latin typeface="Courier New"/>
                <a:cs typeface="Courier New"/>
              </a:rPr>
              <a:t>0 </a:t>
            </a:r>
            <a:r>
              <a:rPr sz="2360" spc="218" dirty="0">
                <a:solidFill>
                  <a:srgbClr val="3B3B3B"/>
                </a:solidFill>
                <a:latin typeface="Cambria"/>
                <a:cs typeface="Cambria"/>
              </a:rPr>
              <a:t>and</a:t>
            </a:r>
            <a:r>
              <a:rPr sz="2360" spc="-286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360" b="1" spc="123" dirty="0">
                <a:solidFill>
                  <a:srgbClr val="3B3B3B"/>
                </a:solidFill>
                <a:latin typeface="Courier New"/>
                <a:cs typeface="Courier New"/>
              </a:rPr>
              <a:t>1</a:t>
            </a:r>
            <a:r>
              <a:rPr sz="2360" spc="123" dirty="0">
                <a:solidFill>
                  <a:srgbClr val="3B3B3B"/>
                </a:solidFill>
                <a:latin typeface="Cambria"/>
                <a:cs typeface="Cambria"/>
              </a:rPr>
              <a:t>.</a:t>
            </a:r>
            <a:endParaRPr sz="2360">
              <a:latin typeface="Cambria"/>
              <a:cs typeface="Cambria"/>
            </a:endParaRPr>
          </a:p>
          <a:p>
            <a:pPr marL="11527">
              <a:lnSpc>
                <a:spcPts val="2786"/>
              </a:lnSpc>
              <a:spcBef>
                <a:spcPts val="1352"/>
              </a:spcBef>
            </a:pPr>
            <a:r>
              <a:rPr sz="2360" spc="268" dirty="0">
                <a:solidFill>
                  <a:srgbClr val="3B3B3B"/>
                </a:solidFill>
                <a:latin typeface="Cambria"/>
                <a:cs typeface="Cambria"/>
              </a:rPr>
              <a:t>Here </a:t>
            </a:r>
            <a:r>
              <a:rPr sz="2360" spc="141" dirty="0">
                <a:solidFill>
                  <a:srgbClr val="3B3B3B"/>
                </a:solidFill>
                <a:latin typeface="Cambria"/>
                <a:cs typeface="Cambria"/>
              </a:rPr>
              <a:t>is </a:t>
            </a:r>
            <a:r>
              <a:rPr sz="2360" spc="254" dirty="0">
                <a:solidFill>
                  <a:srgbClr val="3B3B3B"/>
                </a:solidFill>
                <a:latin typeface="Cambria"/>
                <a:cs typeface="Cambria"/>
              </a:rPr>
              <a:t>a </a:t>
            </a:r>
            <a:r>
              <a:rPr sz="2360" spc="208" dirty="0">
                <a:solidFill>
                  <a:srgbClr val="3B3B3B"/>
                </a:solidFill>
                <a:latin typeface="Cambria"/>
                <a:cs typeface="Cambria"/>
              </a:rPr>
              <a:t>regular </a:t>
            </a:r>
            <a:r>
              <a:rPr sz="2360" spc="185" dirty="0">
                <a:solidFill>
                  <a:srgbClr val="3B3B3B"/>
                </a:solidFill>
                <a:latin typeface="Cambria"/>
                <a:cs typeface="Cambria"/>
              </a:rPr>
              <a:t>expression </a:t>
            </a:r>
            <a:r>
              <a:rPr sz="2360" spc="154" dirty="0">
                <a:solidFill>
                  <a:srgbClr val="3B3B3B"/>
                </a:solidFill>
                <a:latin typeface="Cambria"/>
                <a:cs typeface="Cambria"/>
              </a:rPr>
              <a:t>for </a:t>
            </a:r>
            <a:r>
              <a:rPr sz="2360" spc="185" dirty="0">
                <a:solidFill>
                  <a:srgbClr val="3B3B3B"/>
                </a:solidFill>
                <a:latin typeface="Cambria"/>
                <a:cs typeface="Cambria"/>
              </a:rPr>
              <a:t>strings</a:t>
            </a:r>
            <a:r>
              <a:rPr sz="2360" spc="368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360" spc="195" dirty="0">
                <a:solidFill>
                  <a:srgbClr val="3B3B3B"/>
                </a:solidFill>
                <a:latin typeface="Cambria"/>
                <a:cs typeface="Cambria"/>
              </a:rPr>
              <a:t>containing</a:t>
            </a:r>
            <a:endParaRPr sz="2360">
              <a:latin typeface="Cambria"/>
              <a:cs typeface="Cambria"/>
            </a:endParaRPr>
          </a:p>
          <a:p>
            <a:pPr marL="11527">
              <a:lnSpc>
                <a:spcPts val="2786"/>
              </a:lnSpc>
            </a:pPr>
            <a:r>
              <a:rPr sz="2360" b="1" spc="-5" dirty="0">
                <a:solidFill>
                  <a:srgbClr val="3B3B3B"/>
                </a:solidFill>
                <a:latin typeface="Courier New"/>
                <a:cs typeface="Courier New"/>
              </a:rPr>
              <a:t>00</a:t>
            </a:r>
            <a:r>
              <a:rPr sz="2360" b="1" spc="-703" dirty="0">
                <a:solidFill>
                  <a:srgbClr val="3B3B3B"/>
                </a:solidFill>
                <a:latin typeface="Courier New"/>
                <a:cs typeface="Courier New"/>
              </a:rPr>
              <a:t> </a:t>
            </a:r>
            <a:r>
              <a:rPr sz="2360" spc="222" dirty="0">
                <a:solidFill>
                  <a:srgbClr val="3B3B3B"/>
                </a:solidFill>
                <a:latin typeface="Cambria"/>
                <a:cs typeface="Cambria"/>
              </a:rPr>
              <a:t>as </a:t>
            </a:r>
            <a:r>
              <a:rPr sz="2360" spc="254" dirty="0">
                <a:solidFill>
                  <a:srgbClr val="3B3B3B"/>
                </a:solidFill>
                <a:latin typeface="Cambria"/>
                <a:cs typeface="Cambria"/>
              </a:rPr>
              <a:t>a </a:t>
            </a:r>
            <a:r>
              <a:rPr sz="2360" spc="191" dirty="0">
                <a:solidFill>
                  <a:srgbClr val="3B3B3B"/>
                </a:solidFill>
                <a:latin typeface="Cambria"/>
                <a:cs typeface="Cambria"/>
              </a:rPr>
              <a:t>substring:</a:t>
            </a:r>
            <a:endParaRPr sz="236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02776" y="3140849"/>
            <a:ext cx="2975449" cy="514405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3267" b="1" dirty="0">
                <a:solidFill>
                  <a:srgbClr val="3B3B3B"/>
                </a:solidFill>
                <a:latin typeface="Arial"/>
                <a:cs typeface="Arial"/>
              </a:rPr>
              <a:t>(0 | </a:t>
            </a:r>
            <a:r>
              <a:rPr sz="3267" b="1" spc="-5" dirty="0">
                <a:solidFill>
                  <a:srgbClr val="3B3B3B"/>
                </a:solidFill>
                <a:latin typeface="Arial"/>
                <a:cs typeface="Arial"/>
              </a:rPr>
              <a:t>1)*00(0 </a:t>
            </a:r>
            <a:r>
              <a:rPr sz="3267" b="1" dirty="0">
                <a:solidFill>
                  <a:srgbClr val="3B3B3B"/>
                </a:solidFill>
                <a:latin typeface="Arial"/>
                <a:cs typeface="Arial"/>
              </a:rPr>
              <a:t>|</a:t>
            </a:r>
            <a:r>
              <a:rPr sz="3267" b="1" spc="-86" dirty="0">
                <a:solidFill>
                  <a:srgbClr val="3B3B3B"/>
                </a:solidFill>
                <a:latin typeface="Arial"/>
                <a:cs typeface="Arial"/>
              </a:rPr>
              <a:t> </a:t>
            </a:r>
            <a:r>
              <a:rPr sz="3267" b="1" spc="-5" dirty="0">
                <a:solidFill>
                  <a:srgbClr val="3B3B3B"/>
                </a:solidFill>
                <a:latin typeface="Arial"/>
                <a:cs typeface="Arial"/>
              </a:rPr>
              <a:t>1)*</a:t>
            </a:r>
            <a:endParaRPr sz="3267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880238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62989" y="506452"/>
            <a:ext cx="7250461" cy="626102"/>
          </a:xfrm>
          <a:prstGeom prst="rect">
            <a:avLst/>
          </a:prstGeom>
        </p:spPr>
        <p:txBody>
          <a:bodyPr vert="horz" wrap="square" lIns="0" tIns="11526" rIns="0" bIns="0" rtlCol="0" anchor="ctr">
            <a:spAutoFit/>
          </a:bodyPr>
          <a:lstStyle/>
          <a:p>
            <a:pPr marL="11527">
              <a:lnSpc>
                <a:spcPct val="100000"/>
              </a:lnSpc>
              <a:spcBef>
                <a:spcPts val="91"/>
              </a:spcBef>
            </a:pPr>
            <a:r>
              <a:rPr sz="3993" spc="381" dirty="0"/>
              <a:t>Simple </a:t>
            </a:r>
            <a:r>
              <a:rPr sz="3993" spc="390" dirty="0"/>
              <a:t>Regular</a:t>
            </a:r>
            <a:r>
              <a:rPr sz="3993" spc="354" dirty="0"/>
              <a:t> </a:t>
            </a:r>
            <a:r>
              <a:rPr sz="3993" spc="331" dirty="0"/>
              <a:t>Expressions</a:t>
            </a:r>
            <a:endParaRPr sz="3993"/>
          </a:p>
        </p:txBody>
      </p:sp>
      <p:sp>
        <p:nvSpPr>
          <p:cNvPr id="3" name="object 3"/>
          <p:cNvSpPr txBox="1"/>
          <p:nvPr/>
        </p:nvSpPr>
        <p:spPr>
          <a:xfrm>
            <a:off x="2064188" y="1682803"/>
            <a:ext cx="130821" cy="174651"/>
          </a:xfrm>
          <a:prstGeom prst="rect">
            <a:avLst/>
          </a:prstGeom>
        </p:spPr>
        <p:txBody>
          <a:bodyPr vert="horz" wrap="square" lIns="0" tIns="13831" rIns="0" bIns="0" rtlCol="0">
            <a:spAutoFit/>
          </a:bodyPr>
          <a:lstStyle/>
          <a:p>
            <a:pPr marL="11527">
              <a:spcBef>
                <a:spcPts val="109"/>
              </a:spcBef>
            </a:pPr>
            <a:r>
              <a:rPr sz="1044" spc="213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044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64188" y="2204934"/>
            <a:ext cx="130821" cy="174651"/>
          </a:xfrm>
          <a:prstGeom prst="rect">
            <a:avLst/>
          </a:prstGeom>
        </p:spPr>
        <p:txBody>
          <a:bodyPr vert="horz" wrap="square" lIns="0" tIns="13831" rIns="0" bIns="0" rtlCol="0">
            <a:spAutoFit/>
          </a:bodyPr>
          <a:lstStyle/>
          <a:p>
            <a:pPr marL="11527">
              <a:spcBef>
                <a:spcPts val="109"/>
              </a:spcBef>
            </a:pPr>
            <a:r>
              <a:rPr sz="1044" spc="213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044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58101" y="1400414"/>
            <a:ext cx="7727064" cy="1445912"/>
          </a:xfrm>
          <a:prstGeom prst="rect">
            <a:avLst/>
          </a:prstGeom>
        </p:spPr>
        <p:txBody>
          <a:bodyPr vert="horz" wrap="square" lIns="0" tIns="183264" rIns="0" bIns="0" rtlCol="0">
            <a:spAutoFit/>
          </a:bodyPr>
          <a:lstStyle/>
          <a:p>
            <a:pPr marL="11527">
              <a:spcBef>
                <a:spcPts val="1443"/>
              </a:spcBef>
            </a:pPr>
            <a:r>
              <a:rPr sz="2360" spc="236" dirty="0">
                <a:solidFill>
                  <a:srgbClr val="3B3B3B"/>
                </a:solidFill>
                <a:latin typeface="Cambria"/>
                <a:cs typeface="Cambria"/>
              </a:rPr>
              <a:t>Suppose </a:t>
            </a:r>
            <a:r>
              <a:rPr sz="2360" spc="204" dirty="0">
                <a:solidFill>
                  <a:srgbClr val="3B3B3B"/>
                </a:solidFill>
                <a:latin typeface="Cambria"/>
                <a:cs typeface="Cambria"/>
              </a:rPr>
              <a:t>the </a:t>
            </a:r>
            <a:r>
              <a:rPr sz="2360" spc="154" dirty="0">
                <a:solidFill>
                  <a:srgbClr val="3B3B3B"/>
                </a:solidFill>
                <a:latin typeface="Cambria"/>
                <a:cs typeface="Cambria"/>
              </a:rPr>
              <a:t>only </a:t>
            </a:r>
            <a:r>
              <a:rPr sz="2360" spc="213" dirty="0">
                <a:solidFill>
                  <a:srgbClr val="3B3B3B"/>
                </a:solidFill>
                <a:latin typeface="Cambria"/>
                <a:cs typeface="Cambria"/>
              </a:rPr>
              <a:t>characters are </a:t>
            </a:r>
            <a:r>
              <a:rPr sz="2360" b="1" dirty="0">
                <a:solidFill>
                  <a:srgbClr val="3B3B3B"/>
                </a:solidFill>
                <a:latin typeface="Courier New"/>
                <a:cs typeface="Courier New"/>
              </a:rPr>
              <a:t>0 </a:t>
            </a:r>
            <a:r>
              <a:rPr sz="2360" spc="218" dirty="0">
                <a:solidFill>
                  <a:srgbClr val="3B3B3B"/>
                </a:solidFill>
                <a:latin typeface="Cambria"/>
                <a:cs typeface="Cambria"/>
              </a:rPr>
              <a:t>and</a:t>
            </a:r>
            <a:r>
              <a:rPr sz="2360" spc="-286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360" b="1" spc="123" dirty="0">
                <a:solidFill>
                  <a:srgbClr val="3B3B3B"/>
                </a:solidFill>
                <a:latin typeface="Courier New"/>
                <a:cs typeface="Courier New"/>
              </a:rPr>
              <a:t>1</a:t>
            </a:r>
            <a:r>
              <a:rPr sz="2360" spc="123" dirty="0">
                <a:solidFill>
                  <a:srgbClr val="3B3B3B"/>
                </a:solidFill>
                <a:latin typeface="Cambria"/>
                <a:cs typeface="Cambria"/>
              </a:rPr>
              <a:t>.</a:t>
            </a:r>
            <a:endParaRPr sz="2360">
              <a:latin typeface="Cambria"/>
              <a:cs typeface="Cambria"/>
            </a:endParaRPr>
          </a:p>
          <a:p>
            <a:pPr marL="11527">
              <a:lnSpc>
                <a:spcPts val="2786"/>
              </a:lnSpc>
              <a:spcBef>
                <a:spcPts val="1352"/>
              </a:spcBef>
            </a:pPr>
            <a:r>
              <a:rPr sz="2360" spc="268" dirty="0">
                <a:solidFill>
                  <a:srgbClr val="3B3B3B"/>
                </a:solidFill>
                <a:latin typeface="Cambria"/>
                <a:cs typeface="Cambria"/>
              </a:rPr>
              <a:t>Here </a:t>
            </a:r>
            <a:r>
              <a:rPr sz="2360" spc="141" dirty="0">
                <a:solidFill>
                  <a:srgbClr val="3B3B3B"/>
                </a:solidFill>
                <a:latin typeface="Cambria"/>
                <a:cs typeface="Cambria"/>
              </a:rPr>
              <a:t>is </a:t>
            </a:r>
            <a:r>
              <a:rPr sz="2360" spc="254" dirty="0">
                <a:solidFill>
                  <a:srgbClr val="3B3B3B"/>
                </a:solidFill>
                <a:latin typeface="Cambria"/>
                <a:cs typeface="Cambria"/>
              </a:rPr>
              <a:t>a </a:t>
            </a:r>
            <a:r>
              <a:rPr sz="2360" spc="208" dirty="0">
                <a:solidFill>
                  <a:srgbClr val="3B3B3B"/>
                </a:solidFill>
                <a:latin typeface="Cambria"/>
                <a:cs typeface="Cambria"/>
              </a:rPr>
              <a:t>regular </a:t>
            </a:r>
            <a:r>
              <a:rPr sz="2360" spc="185" dirty="0">
                <a:solidFill>
                  <a:srgbClr val="3B3B3B"/>
                </a:solidFill>
                <a:latin typeface="Cambria"/>
                <a:cs typeface="Cambria"/>
              </a:rPr>
              <a:t>expression </a:t>
            </a:r>
            <a:r>
              <a:rPr sz="2360" spc="154" dirty="0">
                <a:solidFill>
                  <a:srgbClr val="3B3B3B"/>
                </a:solidFill>
                <a:latin typeface="Cambria"/>
                <a:cs typeface="Cambria"/>
              </a:rPr>
              <a:t>for </a:t>
            </a:r>
            <a:r>
              <a:rPr sz="2360" spc="185" dirty="0">
                <a:solidFill>
                  <a:srgbClr val="3B3B3B"/>
                </a:solidFill>
                <a:latin typeface="Cambria"/>
                <a:cs typeface="Cambria"/>
              </a:rPr>
              <a:t>strings</a:t>
            </a:r>
            <a:r>
              <a:rPr sz="2360" spc="368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360" spc="195" dirty="0">
                <a:solidFill>
                  <a:srgbClr val="3B3B3B"/>
                </a:solidFill>
                <a:latin typeface="Cambria"/>
                <a:cs typeface="Cambria"/>
              </a:rPr>
              <a:t>containing</a:t>
            </a:r>
            <a:endParaRPr sz="2360">
              <a:latin typeface="Cambria"/>
              <a:cs typeface="Cambria"/>
            </a:endParaRPr>
          </a:p>
          <a:p>
            <a:pPr marL="11527">
              <a:lnSpc>
                <a:spcPts val="2786"/>
              </a:lnSpc>
            </a:pPr>
            <a:r>
              <a:rPr sz="2360" b="1" spc="-5" dirty="0">
                <a:solidFill>
                  <a:srgbClr val="3B3B3B"/>
                </a:solidFill>
                <a:latin typeface="Courier New"/>
                <a:cs typeface="Courier New"/>
              </a:rPr>
              <a:t>00</a:t>
            </a:r>
            <a:r>
              <a:rPr sz="2360" b="1" spc="-703" dirty="0">
                <a:solidFill>
                  <a:srgbClr val="3B3B3B"/>
                </a:solidFill>
                <a:latin typeface="Courier New"/>
                <a:cs typeface="Courier New"/>
              </a:rPr>
              <a:t> </a:t>
            </a:r>
            <a:r>
              <a:rPr sz="2360" spc="222" dirty="0">
                <a:solidFill>
                  <a:srgbClr val="3B3B3B"/>
                </a:solidFill>
                <a:latin typeface="Cambria"/>
                <a:cs typeface="Cambria"/>
              </a:rPr>
              <a:t>as </a:t>
            </a:r>
            <a:r>
              <a:rPr sz="2360" spc="254" dirty="0">
                <a:solidFill>
                  <a:srgbClr val="3B3B3B"/>
                </a:solidFill>
                <a:latin typeface="Cambria"/>
                <a:cs typeface="Cambria"/>
              </a:rPr>
              <a:t>a </a:t>
            </a:r>
            <a:r>
              <a:rPr sz="2360" spc="191" dirty="0">
                <a:solidFill>
                  <a:srgbClr val="3B3B3B"/>
                </a:solidFill>
                <a:latin typeface="Cambria"/>
                <a:cs typeface="Cambria"/>
              </a:rPr>
              <a:t>substring:</a:t>
            </a:r>
            <a:endParaRPr sz="236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02776" y="3140849"/>
            <a:ext cx="2976026" cy="514405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3267" b="1" dirty="0">
                <a:solidFill>
                  <a:srgbClr val="007F7F"/>
                </a:solidFill>
                <a:latin typeface="Arial"/>
                <a:cs typeface="Arial"/>
              </a:rPr>
              <a:t>(0 | </a:t>
            </a:r>
            <a:r>
              <a:rPr sz="3267" b="1" spc="-5" dirty="0">
                <a:solidFill>
                  <a:srgbClr val="007F7F"/>
                </a:solidFill>
                <a:latin typeface="Arial"/>
                <a:cs typeface="Arial"/>
              </a:rPr>
              <a:t>1)*</a:t>
            </a:r>
            <a:r>
              <a:rPr sz="3267" b="1" spc="-5" dirty="0">
                <a:solidFill>
                  <a:srgbClr val="7F7F00"/>
                </a:solidFill>
                <a:latin typeface="Arial"/>
                <a:cs typeface="Arial"/>
              </a:rPr>
              <a:t>00</a:t>
            </a:r>
            <a:r>
              <a:rPr sz="3267" b="1" spc="-5" dirty="0">
                <a:solidFill>
                  <a:srgbClr val="7F007F"/>
                </a:solidFill>
                <a:latin typeface="Arial"/>
                <a:cs typeface="Arial"/>
              </a:rPr>
              <a:t>(0 </a:t>
            </a:r>
            <a:r>
              <a:rPr sz="3267" b="1" dirty="0">
                <a:solidFill>
                  <a:srgbClr val="7F007F"/>
                </a:solidFill>
                <a:latin typeface="Arial"/>
                <a:cs typeface="Arial"/>
              </a:rPr>
              <a:t>|</a:t>
            </a:r>
            <a:r>
              <a:rPr sz="3267" b="1" spc="-77" dirty="0">
                <a:solidFill>
                  <a:srgbClr val="7F007F"/>
                </a:solidFill>
                <a:latin typeface="Arial"/>
                <a:cs typeface="Arial"/>
              </a:rPr>
              <a:t> </a:t>
            </a:r>
            <a:r>
              <a:rPr sz="3267" b="1" spc="-5" dirty="0">
                <a:solidFill>
                  <a:srgbClr val="7F007F"/>
                </a:solidFill>
                <a:latin typeface="Arial"/>
                <a:cs typeface="Arial"/>
              </a:rPr>
              <a:t>1)*</a:t>
            </a:r>
            <a:endParaRPr sz="3267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3693939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62989" y="506452"/>
            <a:ext cx="7250461" cy="626102"/>
          </a:xfrm>
          <a:prstGeom prst="rect">
            <a:avLst/>
          </a:prstGeom>
        </p:spPr>
        <p:txBody>
          <a:bodyPr vert="horz" wrap="square" lIns="0" tIns="11526" rIns="0" bIns="0" rtlCol="0" anchor="ctr">
            <a:spAutoFit/>
          </a:bodyPr>
          <a:lstStyle/>
          <a:p>
            <a:pPr marL="11527">
              <a:lnSpc>
                <a:spcPct val="100000"/>
              </a:lnSpc>
              <a:spcBef>
                <a:spcPts val="91"/>
              </a:spcBef>
            </a:pPr>
            <a:r>
              <a:rPr sz="3993" spc="381" dirty="0"/>
              <a:t>Simple </a:t>
            </a:r>
            <a:r>
              <a:rPr sz="3993" spc="390" dirty="0"/>
              <a:t>Regular</a:t>
            </a:r>
            <a:r>
              <a:rPr sz="3993" spc="354" dirty="0"/>
              <a:t> </a:t>
            </a:r>
            <a:r>
              <a:rPr sz="3993" spc="331" dirty="0"/>
              <a:t>Expressions</a:t>
            </a:r>
            <a:endParaRPr sz="3993"/>
          </a:p>
        </p:txBody>
      </p:sp>
      <p:sp>
        <p:nvSpPr>
          <p:cNvPr id="3" name="object 3"/>
          <p:cNvSpPr txBox="1"/>
          <p:nvPr/>
        </p:nvSpPr>
        <p:spPr>
          <a:xfrm>
            <a:off x="2064188" y="1682803"/>
            <a:ext cx="130821" cy="174651"/>
          </a:xfrm>
          <a:prstGeom prst="rect">
            <a:avLst/>
          </a:prstGeom>
        </p:spPr>
        <p:txBody>
          <a:bodyPr vert="horz" wrap="square" lIns="0" tIns="13831" rIns="0" bIns="0" rtlCol="0">
            <a:spAutoFit/>
          </a:bodyPr>
          <a:lstStyle/>
          <a:p>
            <a:pPr marL="11527">
              <a:spcBef>
                <a:spcPts val="109"/>
              </a:spcBef>
            </a:pPr>
            <a:r>
              <a:rPr sz="1044" spc="213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044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64188" y="2204934"/>
            <a:ext cx="130821" cy="174651"/>
          </a:xfrm>
          <a:prstGeom prst="rect">
            <a:avLst/>
          </a:prstGeom>
        </p:spPr>
        <p:txBody>
          <a:bodyPr vert="horz" wrap="square" lIns="0" tIns="13831" rIns="0" bIns="0" rtlCol="0">
            <a:spAutoFit/>
          </a:bodyPr>
          <a:lstStyle/>
          <a:p>
            <a:pPr marL="11527">
              <a:spcBef>
                <a:spcPts val="109"/>
              </a:spcBef>
            </a:pPr>
            <a:r>
              <a:rPr sz="1044" spc="213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044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58101" y="1400414"/>
            <a:ext cx="7727064" cy="1445912"/>
          </a:xfrm>
          <a:prstGeom prst="rect">
            <a:avLst/>
          </a:prstGeom>
        </p:spPr>
        <p:txBody>
          <a:bodyPr vert="horz" wrap="square" lIns="0" tIns="183264" rIns="0" bIns="0" rtlCol="0">
            <a:spAutoFit/>
          </a:bodyPr>
          <a:lstStyle/>
          <a:p>
            <a:pPr marL="11527">
              <a:spcBef>
                <a:spcPts val="1443"/>
              </a:spcBef>
            </a:pPr>
            <a:r>
              <a:rPr sz="2360" spc="236" dirty="0">
                <a:solidFill>
                  <a:srgbClr val="3B3B3B"/>
                </a:solidFill>
                <a:latin typeface="Cambria"/>
                <a:cs typeface="Cambria"/>
              </a:rPr>
              <a:t>Suppose </a:t>
            </a:r>
            <a:r>
              <a:rPr sz="2360" spc="204" dirty="0">
                <a:solidFill>
                  <a:srgbClr val="3B3B3B"/>
                </a:solidFill>
                <a:latin typeface="Cambria"/>
                <a:cs typeface="Cambria"/>
              </a:rPr>
              <a:t>the </a:t>
            </a:r>
            <a:r>
              <a:rPr sz="2360" spc="154" dirty="0">
                <a:solidFill>
                  <a:srgbClr val="3B3B3B"/>
                </a:solidFill>
                <a:latin typeface="Cambria"/>
                <a:cs typeface="Cambria"/>
              </a:rPr>
              <a:t>only </a:t>
            </a:r>
            <a:r>
              <a:rPr sz="2360" spc="213" dirty="0">
                <a:solidFill>
                  <a:srgbClr val="3B3B3B"/>
                </a:solidFill>
                <a:latin typeface="Cambria"/>
                <a:cs typeface="Cambria"/>
              </a:rPr>
              <a:t>characters are </a:t>
            </a:r>
            <a:r>
              <a:rPr sz="2360" b="1" dirty="0">
                <a:solidFill>
                  <a:srgbClr val="3B3B3B"/>
                </a:solidFill>
                <a:latin typeface="Courier New"/>
                <a:cs typeface="Courier New"/>
              </a:rPr>
              <a:t>0 </a:t>
            </a:r>
            <a:r>
              <a:rPr sz="2360" spc="218" dirty="0">
                <a:solidFill>
                  <a:srgbClr val="3B3B3B"/>
                </a:solidFill>
                <a:latin typeface="Cambria"/>
                <a:cs typeface="Cambria"/>
              </a:rPr>
              <a:t>and</a:t>
            </a:r>
            <a:r>
              <a:rPr sz="2360" spc="-286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360" b="1" spc="123" dirty="0">
                <a:solidFill>
                  <a:srgbClr val="3B3B3B"/>
                </a:solidFill>
                <a:latin typeface="Courier New"/>
                <a:cs typeface="Courier New"/>
              </a:rPr>
              <a:t>1</a:t>
            </a:r>
            <a:r>
              <a:rPr sz="2360" spc="123" dirty="0">
                <a:solidFill>
                  <a:srgbClr val="3B3B3B"/>
                </a:solidFill>
                <a:latin typeface="Cambria"/>
                <a:cs typeface="Cambria"/>
              </a:rPr>
              <a:t>.</a:t>
            </a:r>
            <a:endParaRPr sz="2360">
              <a:latin typeface="Cambria"/>
              <a:cs typeface="Cambria"/>
            </a:endParaRPr>
          </a:p>
          <a:p>
            <a:pPr marL="11527">
              <a:lnSpc>
                <a:spcPts val="2786"/>
              </a:lnSpc>
              <a:spcBef>
                <a:spcPts val="1352"/>
              </a:spcBef>
            </a:pPr>
            <a:r>
              <a:rPr sz="2360" spc="268" dirty="0">
                <a:solidFill>
                  <a:srgbClr val="3B3B3B"/>
                </a:solidFill>
                <a:latin typeface="Cambria"/>
                <a:cs typeface="Cambria"/>
              </a:rPr>
              <a:t>Here </a:t>
            </a:r>
            <a:r>
              <a:rPr sz="2360" spc="141" dirty="0">
                <a:solidFill>
                  <a:srgbClr val="3B3B3B"/>
                </a:solidFill>
                <a:latin typeface="Cambria"/>
                <a:cs typeface="Cambria"/>
              </a:rPr>
              <a:t>is </a:t>
            </a:r>
            <a:r>
              <a:rPr sz="2360" spc="254" dirty="0">
                <a:solidFill>
                  <a:srgbClr val="3B3B3B"/>
                </a:solidFill>
                <a:latin typeface="Cambria"/>
                <a:cs typeface="Cambria"/>
              </a:rPr>
              <a:t>a </a:t>
            </a:r>
            <a:r>
              <a:rPr sz="2360" spc="208" dirty="0">
                <a:solidFill>
                  <a:srgbClr val="3B3B3B"/>
                </a:solidFill>
                <a:latin typeface="Cambria"/>
                <a:cs typeface="Cambria"/>
              </a:rPr>
              <a:t>regular </a:t>
            </a:r>
            <a:r>
              <a:rPr sz="2360" spc="185" dirty="0">
                <a:solidFill>
                  <a:srgbClr val="3B3B3B"/>
                </a:solidFill>
                <a:latin typeface="Cambria"/>
                <a:cs typeface="Cambria"/>
              </a:rPr>
              <a:t>expression </a:t>
            </a:r>
            <a:r>
              <a:rPr sz="2360" spc="154" dirty="0">
                <a:solidFill>
                  <a:srgbClr val="3B3B3B"/>
                </a:solidFill>
                <a:latin typeface="Cambria"/>
                <a:cs typeface="Cambria"/>
              </a:rPr>
              <a:t>for </a:t>
            </a:r>
            <a:r>
              <a:rPr sz="2360" spc="185" dirty="0">
                <a:solidFill>
                  <a:srgbClr val="3B3B3B"/>
                </a:solidFill>
                <a:latin typeface="Cambria"/>
                <a:cs typeface="Cambria"/>
              </a:rPr>
              <a:t>strings</a:t>
            </a:r>
            <a:r>
              <a:rPr sz="2360" spc="368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360" spc="195" dirty="0">
                <a:solidFill>
                  <a:srgbClr val="3B3B3B"/>
                </a:solidFill>
                <a:latin typeface="Cambria"/>
                <a:cs typeface="Cambria"/>
              </a:rPr>
              <a:t>containing</a:t>
            </a:r>
            <a:endParaRPr sz="2360">
              <a:latin typeface="Cambria"/>
              <a:cs typeface="Cambria"/>
            </a:endParaRPr>
          </a:p>
          <a:p>
            <a:pPr marL="11527">
              <a:lnSpc>
                <a:spcPts val="2786"/>
              </a:lnSpc>
            </a:pPr>
            <a:r>
              <a:rPr sz="2360" b="1" spc="-5" dirty="0">
                <a:solidFill>
                  <a:srgbClr val="3B3B3B"/>
                </a:solidFill>
                <a:latin typeface="Courier New"/>
                <a:cs typeface="Courier New"/>
              </a:rPr>
              <a:t>00</a:t>
            </a:r>
            <a:r>
              <a:rPr sz="2360" b="1" spc="-703" dirty="0">
                <a:solidFill>
                  <a:srgbClr val="3B3B3B"/>
                </a:solidFill>
                <a:latin typeface="Courier New"/>
                <a:cs typeface="Courier New"/>
              </a:rPr>
              <a:t> </a:t>
            </a:r>
            <a:r>
              <a:rPr sz="2360" spc="222" dirty="0">
                <a:solidFill>
                  <a:srgbClr val="3B3B3B"/>
                </a:solidFill>
                <a:latin typeface="Cambria"/>
                <a:cs typeface="Cambria"/>
              </a:rPr>
              <a:t>as </a:t>
            </a:r>
            <a:r>
              <a:rPr sz="2360" spc="254" dirty="0">
                <a:solidFill>
                  <a:srgbClr val="3B3B3B"/>
                </a:solidFill>
                <a:latin typeface="Cambria"/>
                <a:cs typeface="Cambria"/>
              </a:rPr>
              <a:t>a </a:t>
            </a:r>
            <a:r>
              <a:rPr sz="2360" spc="191" dirty="0">
                <a:solidFill>
                  <a:srgbClr val="3B3B3B"/>
                </a:solidFill>
                <a:latin typeface="Cambria"/>
                <a:cs typeface="Cambria"/>
              </a:rPr>
              <a:t>substring:</a:t>
            </a:r>
            <a:endParaRPr sz="236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652938" y="3140849"/>
            <a:ext cx="3125865" cy="2371452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61371">
              <a:spcBef>
                <a:spcPts val="91"/>
              </a:spcBef>
            </a:pPr>
            <a:r>
              <a:rPr sz="3267" b="1" dirty="0">
                <a:solidFill>
                  <a:srgbClr val="007F7F"/>
                </a:solidFill>
                <a:latin typeface="Arial"/>
                <a:cs typeface="Arial"/>
              </a:rPr>
              <a:t>(0 | </a:t>
            </a:r>
            <a:r>
              <a:rPr sz="3267" b="1" spc="-5" dirty="0">
                <a:solidFill>
                  <a:srgbClr val="007F7F"/>
                </a:solidFill>
                <a:latin typeface="Arial"/>
                <a:cs typeface="Arial"/>
              </a:rPr>
              <a:t>1)*</a:t>
            </a:r>
            <a:r>
              <a:rPr sz="3267" b="1" spc="-5" dirty="0">
                <a:solidFill>
                  <a:srgbClr val="7F7F00"/>
                </a:solidFill>
                <a:latin typeface="Arial"/>
                <a:cs typeface="Arial"/>
              </a:rPr>
              <a:t>00</a:t>
            </a:r>
            <a:r>
              <a:rPr sz="3267" b="1" spc="-5" dirty="0">
                <a:solidFill>
                  <a:srgbClr val="7F007F"/>
                </a:solidFill>
                <a:latin typeface="Arial"/>
                <a:cs typeface="Arial"/>
              </a:rPr>
              <a:t>(0 </a:t>
            </a:r>
            <a:r>
              <a:rPr sz="3267" b="1" dirty="0">
                <a:solidFill>
                  <a:srgbClr val="7F007F"/>
                </a:solidFill>
                <a:latin typeface="Arial"/>
                <a:cs typeface="Arial"/>
              </a:rPr>
              <a:t>|</a:t>
            </a:r>
            <a:r>
              <a:rPr sz="3267" b="1" spc="-77" dirty="0">
                <a:solidFill>
                  <a:srgbClr val="7F007F"/>
                </a:solidFill>
                <a:latin typeface="Arial"/>
                <a:cs typeface="Arial"/>
              </a:rPr>
              <a:t> </a:t>
            </a:r>
            <a:r>
              <a:rPr sz="3267" b="1" spc="-5" dirty="0">
                <a:solidFill>
                  <a:srgbClr val="7F007F"/>
                </a:solidFill>
                <a:latin typeface="Arial"/>
                <a:cs typeface="Arial"/>
              </a:rPr>
              <a:t>1)*</a:t>
            </a:r>
            <a:endParaRPr sz="3267">
              <a:latin typeface="Arial"/>
              <a:cs typeface="Arial"/>
            </a:endParaRPr>
          </a:p>
          <a:p>
            <a:pPr>
              <a:spcBef>
                <a:spcPts val="9"/>
              </a:spcBef>
            </a:pPr>
            <a:endParaRPr sz="4901">
              <a:latin typeface="Arial"/>
              <a:cs typeface="Arial"/>
            </a:endParaRPr>
          </a:p>
          <a:p>
            <a:pPr marR="238599" algn="ctr">
              <a:lnSpc>
                <a:spcPts val="2941"/>
              </a:lnSpc>
            </a:pPr>
            <a:r>
              <a:rPr sz="2541" b="1" spc="-45" dirty="0">
                <a:solidFill>
                  <a:srgbClr val="3B3B3B"/>
                </a:solidFill>
                <a:latin typeface="Arial"/>
                <a:cs typeface="Arial"/>
              </a:rPr>
              <a:t>11011100101</a:t>
            </a:r>
            <a:endParaRPr sz="2541">
              <a:latin typeface="Arial"/>
              <a:cs typeface="Arial"/>
            </a:endParaRPr>
          </a:p>
          <a:p>
            <a:pPr marR="236294" algn="ctr">
              <a:lnSpc>
                <a:spcPts val="2832"/>
              </a:lnSpc>
            </a:pPr>
            <a:r>
              <a:rPr sz="2541" b="1" spc="-5" dirty="0">
                <a:solidFill>
                  <a:srgbClr val="3B3B3B"/>
                </a:solidFill>
                <a:latin typeface="Arial"/>
                <a:cs typeface="Arial"/>
              </a:rPr>
              <a:t>0000</a:t>
            </a:r>
            <a:endParaRPr sz="2541">
              <a:latin typeface="Arial"/>
              <a:cs typeface="Arial"/>
            </a:endParaRPr>
          </a:p>
          <a:p>
            <a:pPr marR="237446" algn="ctr">
              <a:lnSpc>
                <a:spcPts val="2941"/>
              </a:lnSpc>
            </a:pPr>
            <a:r>
              <a:rPr sz="2541" b="1" spc="-95" dirty="0">
                <a:solidFill>
                  <a:srgbClr val="3B3B3B"/>
                </a:solidFill>
                <a:latin typeface="Arial"/>
                <a:cs typeface="Arial"/>
              </a:rPr>
              <a:t>11111011110011111</a:t>
            </a:r>
            <a:endParaRPr sz="2541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6534662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62989" y="506452"/>
            <a:ext cx="7250461" cy="626102"/>
          </a:xfrm>
          <a:prstGeom prst="rect">
            <a:avLst/>
          </a:prstGeom>
        </p:spPr>
        <p:txBody>
          <a:bodyPr vert="horz" wrap="square" lIns="0" tIns="11526" rIns="0" bIns="0" rtlCol="0" anchor="ctr">
            <a:spAutoFit/>
          </a:bodyPr>
          <a:lstStyle/>
          <a:p>
            <a:pPr marL="11527">
              <a:lnSpc>
                <a:spcPct val="100000"/>
              </a:lnSpc>
              <a:spcBef>
                <a:spcPts val="91"/>
              </a:spcBef>
            </a:pPr>
            <a:r>
              <a:rPr sz="3993" spc="381" dirty="0"/>
              <a:t>Simple </a:t>
            </a:r>
            <a:r>
              <a:rPr sz="3993" spc="390" dirty="0"/>
              <a:t>Regular</a:t>
            </a:r>
            <a:r>
              <a:rPr sz="3993" spc="354" dirty="0"/>
              <a:t> </a:t>
            </a:r>
            <a:r>
              <a:rPr sz="3993" spc="331" dirty="0"/>
              <a:t>Expressions</a:t>
            </a:r>
            <a:endParaRPr sz="3993"/>
          </a:p>
        </p:txBody>
      </p:sp>
      <p:sp>
        <p:nvSpPr>
          <p:cNvPr id="3" name="object 3"/>
          <p:cNvSpPr txBox="1"/>
          <p:nvPr/>
        </p:nvSpPr>
        <p:spPr>
          <a:xfrm>
            <a:off x="2064188" y="1682803"/>
            <a:ext cx="130821" cy="174651"/>
          </a:xfrm>
          <a:prstGeom prst="rect">
            <a:avLst/>
          </a:prstGeom>
        </p:spPr>
        <p:txBody>
          <a:bodyPr vert="horz" wrap="square" lIns="0" tIns="13831" rIns="0" bIns="0" rtlCol="0">
            <a:spAutoFit/>
          </a:bodyPr>
          <a:lstStyle/>
          <a:p>
            <a:pPr marL="11527">
              <a:spcBef>
                <a:spcPts val="109"/>
              </a:spcBef>
            </a:pPr>
            <a:r>
              <a:rPr sz="1044" spc="213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044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64188" y="2204934"/>
            <a:ext cx="130821" cy="174651"/>
          </a:xfrm>
          <a:prstGeom prst="rect">
            <a:avLst/>
          </a:prstGeom>
        </p:spPr>
        <p:txBody>
          <a:bodyPr vert="horz" wrap="square" lIns="0" tIns="13831" rIns="0" bIns="0" rtlCol="0">
            <a:spAutoFit/>
          </a:bodyPr>
          <a:lstStyle/>
          <a:p>
            <a:pPr marL="11527">
              <a:spcBef>
                <a:spcPts val="109"/>
              </a:spcBef>
            </a:pPr>
            <a:r>
              <a:rPr sz="1044" spc="213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044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58101" y="1400414"/>
            <a:ext cx="7727064" cy="1445912"/>
          </a:xfrm>
          <a:prstGeom prst="rect">
            <a:avLst/>
          </a:prstGeom>
        </p:spPr>
        <p:txBody>
          <a:bodyPr vert="horz" wrap="square" lIns="0" tIns="183264" rIns="0" bIns="0" rtlCol="0">
            <a:spAutoFit/>
          </a:bodyPr>
          <a:lstStyle/>
          <a:p>
            <a:pPr marL="11527">
              <a:spcBef>
                <a:spcPts val="1443"/>
              </a:spcBef>
            </a:pPr>
            <a:r>
              <a:rPr sz="2360" spc="236" dirty="0">
                <a:solidFill>
                  <a:srgbClr val="3B3B3B"/>
                </a:solidFill>
                <a:latin typeface="Cambria"/>
                <a:cs typeface="Cambria"/>
              </a:rPr>
              <a:t>Suppose </a:t>
            </a:r>
            <a:r>
              <a:rPr sz="2360" spc="204" dirty="0">
                <a:solidFill>
                  <a:srgbClr val="3B3B3B"/>
                </a:solidFill>
                <a:latin typeface="Cambria"/>
                <a:cs typeface="Cambria"/>
              </a:rPr>
              <a:t>the </a:t>
            </a:r>
            <a:r>
              <a:rPr sz="2360" spc="154" dirty="0">
                <a:solidFill>
                  <a:srgbClr val="3B3B3B"/>
                </a:solidFill>
                <a:latin typeface="Cambria"/>
                <a:cs typeface="Cambria"/>
              </a:rPr>
              <a:t>only </a:t>
            </a:r>
            <a:r>
              <a:rPr sz="2360" spc="213" dirty="0">
                <a:solidFill>
                  <a:srgbClr val="3B3B3B"/>
                </a:solidFill>
                <a:latin typeface="Cambria"/>
                <a:cs typeface="Cambria"/>
              </a:rPr>
              <a:t>characters are </a:t>
            </a:r>
            <a:r>
              <a:rPr sz="2360" b="1" dirty="0">
                <a:solidFill>
                  <a:srgbClr val="3B3B3B"/>
                </a:solidFill>
                <a:latin typeface="Courier New"/>
                <a:cs typeface="Courier New"/>
              </a:rPr>
              <a:t>0 </a:t>
            </a:r>
            <a:r>
              <a:rPr sz="2360" spc="218" dirty="0">
                <a:solidFill>
                  <a:srgbClr val="3B3B3B"/>
                </a:solidFill>
                <a:latin typeface="Cambria"/>
                <a:cs typeface="Cambria"/>
              </a:rPr>
              <a:t>and</a:t>
            </a:r>
            <a:r>
              <a:rPr sz="2360" spc="-286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360" b="1" spc="123" dirty="0">
                <a:solidFill>
                  <a:srgbClr val="3B3B3B"/>
                </a:solidFill>
                <a:latin typeface="Courier New"/>
                <a:cs typeface="Courier New"/>
              </a:rPr>
              <a:t>1</a:t>
            </a:r>
            <a:r>
              <a:rPr sz="2360" spc="123" dirty="0">
                <a:solidFill>
                  <a:srgbClr val="3B3B3B"/>
                </a:solidFill>
                <a:latin typeface="Cambria"/>
                <a:cs typeface="Cambria"/>
              </a:rPr>
              <a:t>.</a:t>
            </a:r>
            <a:endParaRPr sz="2360">
              <a:latin typeface="Cambria"/>
              <a:cs typeface="Cambria"/>
            </a:endParaRPr>
          </a:p>
          <a:p>
            <a:pPr marL="11527">
              <a:lnSpc>
                <a:spcPts val="2786"/>
              </a:lnSpc>
              <a:spcBef>
                <a:spcPts val="1352"/>
              </a:spcBef>
            </a:pPr>
            <a:r>
              <a:rPr sz="2360" spc="268" dirty="0">
                <a:solidFill>
                  <a:srgbClr val="3B3B3B"/>
                </a:solidFill>
                <a:latin typeface="Cambria"/>
                <a:cs typeface="Cambria"/>
              </a:rPr>
              <a:t>Here </a:t>
            </a:r>
            <a:r>
              <a:rPr sz="2360" spc="141" dirty="0">
                <a:solidFill>
                  <a:srgbClr val="3B3B3B"/>
                </a:solidFill>
                <a:latin typeface="Cambria"/>
                <a:cs typeface="Cambria"/>
              </a:rPr>
              <a:t>is </a:t>
            </a:r>
            <a:r>
              <a:rPr sz="2360" spc="254" dirty="0">
                <a:solidFill>
                  <a:srgbClr val="3B3B3B"/>
                </a:solidFill>
                <a:latin typeface="Cambria"/>
                <a:cs typeface="Cambria"/>
              </a:rPr>
              <a:t>a </a:t>
            </a:r>
            <a:r>
              <a:rPr sz="2360" spc="208" dirty="0">
                <a:solidFill>
                  <a:srgbClr val="3B3B3B"/>
                </a:solidFill>
                <a:latin typeface="Cambria"/>
                <a:cs typeface="Cambria"/>
              </a:rPr>
              <a:t>regular </a:t>
            </a:r>
            <a:r>
              <a:rPr sz="2360" spc="185" dirty="0">
                <a:solidFill>
                  <a:srgbClr val="3B3B3B"/>
                </a:solidFill>
                <a:latin typeface="Cambria"/>
                <a:cs typeface="Cambria"/>
              </a:rPr>
              <a:t>expression </a:t>
            </a:r>
            <a:r>
              <a:rPr sz="2360" spc="154" dirty="0">
                <a:solidFill>
                  <a:srgbClr val="3B3B3B"/>
                </a:solidFill>
                <a:latin typeface="Cambria"/>
                <a:cs typeface="Cambria"/>
              </a:rPr>
              <a:t>for </a:t>
            </a:r>
            <a:r>
              <a:rPr sz="2360" spc="185" dirty="0">
                <a:solidFill>
                  <a:srgbClr val="3B3B3B"/>
                </a:solidFill>
                <a:latin typeface="Cambria"/>
                <a:cs typeface="Cambria"/>
              </a:rPr>
              <a:t>strings</a:t>
            </a:r>
            <a:r>
              <a:rPr sz="2360" spc="368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360" spc="195" dirty="0">
                <a:solidFill>
                  <a:srgbClr val="3B3B3B"/>
                </a:solidFill>
                <a:latin typeface="Cambria"/>
                <a:cs typeface="Cambria"/>
              </a:rPr>
              <a:t>containing</a:t>
            </a:r>
            <a:endParaRPr sz="2360">
              <a:latin typeface="Cambria"/>
              <a:cs typeface="Cambria"/>
            </a:endParaRPr>
          </a:p>
          <a:p>
            <a:pPr marL="11527">
              <a:lnSpc>
                <a:spcPts val="2786"/>
              </a:lnSpc>
            </a:pPr>
            <a:r>
              <a:rPr sz="2360" b="1" spc="-5" dirty="0">
                <a:solidFill>
                  <a:srgbClr val="3B3B3B"/>
                </a:solidFill>
                <a:latin typeface="Courier New"/>
                <a:cs typeface="Courier New"/>
              </a:rPr>
              <a:t>00</a:t>
            </a:r>
            <a:r>
              <a:rPr sz="2360" b="1" spc="-703" dirty="0">
                <a:solidFill>
                  <a:srgbClr val="3B3B3B"/>
                </a:solidFill>
                <a:latin typeface="Courier New"/>
                <a:cs typeface="Courier New"/>
              </a:rPr>
              <a:t> </a:t>
            </a:r>
            <a:r>
              <a:rPr sz="2360" spc="222" dirty="0">
                <a:solidFill>
                  <a:srgbClr val="3B3B3B"/>
                </a:solidFill>
                <a:latin typeface="Cambria"/>
                <a:cs typeface="Cambria"/>
              </a:rPr>
              <a:t>as </a:t>
            </a:r>
            <a:r>
              <a:rPr sz="2360" spc="254" dirty="0">
                <a:solidFill>
                  <a:srgbClr val="3B3B3B"/>
                </a:solidFill>
                <a:latin typeface="Cambria"/>
                <a:cs typeface="Cambria"/>
              </a:rPr>
              <a:t>a </a:t>
            </a:r>
            <a:r>
              <a:rPr sz="2360" spc="191" dirty="0">
                <a:solidFill>
                  <a:srgbClr val="3B3B3B"/>
                </a:solidFill>
                <a:latin typeface="Cambria"/>
                <a:cs typeface="Cambria"/>
              </a:rPr>
              <a:t>substring:</a:t>
            </a:r>
            <a:endParaRPr sz="236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652938" y="3140849"/>
            <a:ext cx="3125865" cy="2371452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61371">
              <a:spcBef>
                <a:spcPts val="91"/>
              </a:spcBef>
            </a:pPr>
            <a:r>
              <a:rPr sz="3267" b="1" dirty="0">
                <a:solidFill>
                  <a:srgbClr val="007F7F"/>
                </a:solidFill>
                <a:latin typeface="Arial"/>
                <a:cs typeface="Arial"/>
              </a:rPr>
              <a:t>(0 | </a:t>
            </a:r>
            <a:r>
              <a:rPr sz="3267" b="1" spc="-5" dirty="0">
                <a:solidFill>
                  <a:srgbClr val="007F7F"/>
                </a:solidFill>
                <a:latin typeface="Arial"/>
                <a:cs typeface="Arial"/>
              </a:rPr>
              <a:t>1)*</a:t>
            </a:r>
            <a:r>
              <a:rPr sz="3267" b="1" spc="-5" dirty="0">
                <a:solidFill>
                  <a:srgbClr val="7F7F00"/>
                </a:solidFill>
                <a:latin typeface="Arial"/>
                <a:cs typeface="Arial"/>
              </a:rPr>
              <a:t>00</a:t>
            </a:r>
            <a:r>
              <a:rPr sz="3267" b="1" spc="-5" dirty="0">
                <a:solidFill>
                  <a:srgbClr val="7F007F"/>
                </a:solidFill>
                <a:latin typeface="Arial"/>
                <a:cs typeface="Arial"/>
              </a:rPr>
              <a:t>(0 </a:t>
            </a:r>
            <a:r>
              <a:rPr sz="3267" b="1" dirty="0">
                <a:solidFill>
                  <a:srgbClr val="7F007F"/>
                </a:solidFill>
                <a:latin typeface="Arial"/>
                <a:cs typeface="Arial"/>
              </a:rPr>
              <a:t>|</a:t>
            </a:r>
            <a:r>
              <a:rPr sz="3267" b="1" spc="-77" dirty="0">
                <a:solidFill>
                  <a:srgbClr val="7F007F"/>
                </a:solidFill>
                <a:latin typeface="Arial"/>
                <a:cs typeface="Arial"/>
              </a:rPr>
              <a:t> </a:t>
            </a:r>
            <a:r>
              <a:rPr sz="3267" b="1" spc="-5" dirty="0">
                <a:solidFill>
                  <a:srgbClr val="7F007F"/>
                </a:solidFill>
                <a:latin typeface="Arial"/>
                <a:cs typeface="Arial"/>
              </a:rPr>
              <a:t>1)*</a:t>
            </a:r>
            <a:endParaRPr sz="3267">
              <a:latin typeface="Arial"/>
              <a:cs typeface="Arial"/>
            </a:endParaRPr>
          </a:p>
          <a:p>
            <a:pPr>
              <a:spcBef>
                <a:spcPts val="9"/>
              </a:spcBef>
            </a:pPr>
            <a:endParaRPr sz="4901">
              <a:latin typeface="Arial"/>
              <a:cs typeface="Arial"/>
            </a:endParaRPr>
          </a:p>
          <a:p>
            <a:pPr marR="236870" algn="ctr">
              <a:lnSpc>
                <a:spcPts val="2941"/>
              </a:lnSpc>
            </a:pPr>
            <a:r>
              <a:rPr sz="2541" b="1" spc="-41" dirty="0">
                <a:solidFill>
                  <a:srgbClr val="007F7F"/>
                </a:solidFill>
                <a:latin typeface="Arial"/>
                <a:cs typeface="Arial"/>
              </a:rPr>
              <a:t>110111</a:t>
            </a:r>
            <a:r>
              <a:rPr sz="2541" b="1" spc="-41" dirty="0">
                <a:solidFill>
                  <a:srgbClr val="7F7F00"/>
                </a:solidFill>
                <a:latin typeface="Arial"/>
                <a:cs typeface="Arial"/>
              </a:rPr>
              <a:t>00</a:t>
            </a:r>
            <a:r>
              <a:rPr sz="2541" b="1" spc="-41" dirty="0">
                <a:solidFill>
                  <a:srgbClr val="7F007F"/>
                </a:solidFill>
                <a:latin typeface="Arial"/>
                <a:cs typeface="Arial"/>
              </a:rPr>
              <a:t>101</a:t>
            </a:r>
            <a:endParaRPr sz="2541">
              <a:latin typeface="Arial"/>
              <a:cs typeface="Arial"/>
            </a:endParaRPr>
          </a:p>
          <a:p>
            <a:pPr marR="237446" algn="ctr">
              <a:lnSpc>
                <a:spcPts val="2832"/>
              </a:lnSpc>
            </a:pPr>
            <a:r>
              <a:rPr sz="2541" b="1" dirty="0">
                <a:solidFill>
                  <a:srgbClr val="7F7F00"/>
                </a:solidFill>
                <a:latin typeface="Arial"/>
                <a:cs typeface="Arial"/>
              </a:rPr>
              <a:t>00</a:t>
            </a:r>
            <a:r>
              <a:rPr sz="2541" b="1" dirty="0">
                <a:solidFill>
                  <a:srgbClr val="7F007F"/>
                </a:solidFill>
                <a:latin typeface="Arial"/>
                <a:cs typeface="Arial"/>
              </a:rPr>
              <a:t>00</a:t>
            </a:r>
            <a:endParaRPr sz="2541">
              <a:latin typeface="Arial"/>
              <a:cs typeface="Arial"/>
            </a:endParaRPr>
          </a:p>
          <a:p>
            <a:pPr marR="236294" algn="ctr">
              <a:lnSpc>
                <a:spcPts val="2941"/>
              </a:lnSpc>
            </a:pPr>
            <a:r>
              <a:rPr sz="2541" b="1" spc="-95" dirty="0">
                <a:solidFill>
                  <a:srgbClr val="007F7F"/>
                </a:solidFill>
                <a:latin typeface="Arial"/>
                <a:cs typeface="Arial"/>
              </a:rPr>
              <a:t>1111101111</a:t>
            </a:r>
            <a:r>
              <a:rPr sz="2541" b="1" spc="-95" dirty="0">
                <a:solidFill>
                  <a:srgbClr val="7F7F00"/>
                </a:solidFill>
                <a:latin typeface="Arial"/>
                <a:cs typeface="Arial"/>
              </a:rPr>
              <a:t>00</a:t>
            </a:r>
            <a:r>
              <a:rPr sz="2541" b="1" spc="-95" dirty="0">
                <a:solidFill>
                  <a:srgbClr val="7F007F"/>
                </a:solidFill>
                <a:latin typeface="Arial"/>
                <a:cs typeface="Arial"/>
              </a:rPr>
              <a:t>11111</a:t>
            </a:r>
            <a:endParaRPr sz="2541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6594381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62989" y="506452"/>
            <a:ext cx="7250461" cy="626102"/>
          </a:xfrm>
          <a:prstGeom prst="rect">
            <a:avLst/>
          </a:prstGeom>
        </p:spPr>
        <p:txBody>
          <a:bodyPr vert="horz" wrap="square" lIns="0" tIns="11526" rIns="0" bIns="0" rtlCol="0" anchor="ctr">
            <a:spAutoFit/>
          </a:bodyPr>
          <a:lstStyle/>
          <a:p>
            <a:pPr marL="11527">
              <a:lnSpc>
                <a:spcPct val="100000"/>
              </a:lnSpc>
              <a:spcBef>
                <a:spcPts val="91"/>
              </a:spcBef>
            </a:pPr>
            <a:r>
              <a:rPr sz="3993" spc="381" dirty="0"/>
              <a:t>Simple </a:t>
            </a:r>
            <a:r>
              <a:rPr sz="3993" spc="390" dirty="0"/>
              <a:t>Regular</a:t>
            </a:r>
            <a:r>
              <a:rPr sz="3993" spc="354" dirty="0"/>
              <a:t> </a:t>
            </a:r>
            <a:r>
              <a:rPr sz="3993" spc="331" dirty="0"/>
              <a:t>Expressions</a:t>
            </a:r>
            <a:endParaRPr sz="3993"/>
          </a:p>
        </p:txBody>
      </p:sp>
      <p:sp>
        <p:nvSpPr>
          <p:cNvPr id="3" name="object 3"/>
          <p:cNvSpPr txBox="1"/>
          <p:nvPr/>
        </p:nvSpPr>
        <p:spPr>
          <a:xfrm>
            <a:off x="2064188" y="1682803"/>
            <a:ext cx="130821" cy="174651"/>
          </a:xfrm>
          <a:prstGeom prst="rect">
            <a:avLst/>
          </a:prstGeom>
        </p:spPr>
        <p:txBody>
          <a:bodyPr vert="horz" wrap="square" lIns="0" tIns="13831" rIns="0" bIns="0" rtlCol="0">
            <a:spAutoFit/>
          </a:bodyPr>
          <a:lstStyle/>
          <a:p>
            <a:pPr marL="11527">
              <a:spcBef>
                <a:spcPts val="109"/>
              </a:spcBef>
            </a:pPr>
            <a:r>
              <a:rPr sz="1044" spc="213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044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64188" y="2204934"/>
            <a:ext cx="130821" cy="174651"/>
          </a:xfrm>
          <a:prstGeom prst="rect">
            <a:avLst/>
          </a:prstGeom>
        </p:spPr>
        <p:txBody>
          <a:bodyPr vert="horz" wrap="square" lIns="0" tIns="13831" rIns="0" bIns="0" rtlCol="0">
            <a:spAutoFit/>
          </a:bodyPr>
          <a:lstStyle/>
          <a:p>
            <a:pPr marL="11527">
              <a:spcBef>
                <a:spcPts val="109"/>
              </a:spcBef>
            </a:pPr>
            <a:r>
              <a:rPr sz="1044" spc="213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044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58102" y="1400414"/>
            <a:ext cx="7474067" cy="1433088"/>
          </a:xfrm>
          <a:prstGeom prst="rect">
            <a:avLst/>
          </a:prstGeom>
        </p:spPr>
        <p:txBody>
          <a:bodyPr vert="horz" wrap="square" lIns="0" tIns="183264" rIns="0" bIns="0" rtlCol="0">
            <a:spAutoFit/>
          </a:bodyPr>
          <a:lstStyle/>
          <a:p>
            <a:pPr marL="11527">
              <a:spcBef>
                <a:spcPts val="1443"/>
              </a:spcBef>
            </a:pPr>
            <a:r>
              <a:rPr sz="2360" spc="236" dirty="0">
                <a:solidFill>
                  <a:srgbClr val="3B3B3B"/>
                </a:solidFill>
                <a:latin typeface="Cambria"/>
                <a:cs typeface="Cambria"/>
              </a:rPr>
              <a:t>Suppose </a:t>
            </a:r>
            <a:r>
              <a:rPr sz="2360" spc="204" dirty="0">
                <a:solidFill>
                  <a:srgbClr val="3B3B3B"/>
                </a:solidFill>
                <a:latin typeface="Cambria"/>
                <a:cs typeface="Cambria"/>
              </a:rPr>
              <a:t>the </a:t>
            </a:r>
            <a:r>
              <a:rPr sz="2360" spc="154" dirty="0">
                <a:solidFill>
                  <a:srgbClr val="3B3B3B"/>
                </a:solidFill>
                <a:latin typeface="Cambria"/>
                <a:cs typeface="Cambria"/>
              </a:rPr>
              <a:t>only </a:t>
            </a:r>
            <a:r>
              <a:rPr sz="2360" spc="213" dirty="0">
                <a:solidFill>
                  <a:srgbClr val="3B3B3B"/>
                </a:solidFill>
                <a:latin typeface="Cambria"/>
                <a:cs typeface="Cambria"/>
              </a:rPr>
              <a:t>characters are </a:t>
            </a:r>
            <a:r>
              <a:rPr sz="2360" b="1" dirty="0">
                <a:solidFill>
                  <a:srgbClr val="3B3B3B"/>
                </a:solidFill>
                <a:latin typeface="Courier New"/>
                <a:cs typeface="Courier New"/>
              </a:rPr>
              <a:t>0 </a:t>
            </a:r>
            <a:r>
              <a:rPr sz="2360" spc="218" dirty="0">
                <a:solidFill>
                  <a:srgbClr val="3B3B3B"/>
                </a:solidFill>
                <a:latin typeface="Cambria"/>
                <a:cs typeface="Cambria"/>
              </a:rPr>
              <a:t>and</a:t>
            </a:r>
            <a:r>
              <a:rPr sz="2360" spc="-286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360" b="1" spc="123" dirty="0">
                <a:solidFill>
                  <a:srgbClr val="3B3B3B"/>
                </a:solidFill>
                <a:latin typeface="Courier New"/>
                <a:cs typeface="Courier New"/>
              </a:rPr>
              <a:t>1</a:t>
            </a:r>
            <a:r>
              <a:rPr sz="2360" spc="123" dirty="0">
                <a:solidFill>
                  <a:srgbClr val="3B3B3B"/>
                </a:solidFill>
                <a:latin typeface="Cambria"/>
                <a:cs typeface="Cambria"/>
              </a:rPr>
              <a:t>.</a:t>
            </a:r>
            <a:endParaRPr sz="2360">
              <a:latin typeface="Cambria"/>
              <a:cs typeface="Cambria"/>
            </a:endParaRPr>
          </a:p>
          <a:p>
            <a:pPr marL="11527" marR="4611">
              <a:lnSpc>
                <a:spcPts val="2741"/>
              </a:lnSpc>
              <a:spcBef>
                <a:spcPts val="1520"/>
              </a:spcBef>
            </a:pPr>
            <a:r>
              <a:rPr sz="2360" spc="268" dirty="0">
                <a:solidFill>
                  <a:srgbClr val="3B3B3B"/>
                </a:solidFill>
                <a:latin typeface="Cambria"/>
                <a:cs typeface="Cambria"/>
              </a:rPr>
              <a:t>Here </a:t>
            </a:r>
            <a:r>
              <a:rPr sz="2360" spc="141" dirty="0">
                <a:solidFill>
                  <a:srgbClr val="3B3B3B"/>
                </a:solidFill>
                <a:latin typeface="Cambria"/>
                <a:cs typeface="Cambria"/>
              </a:rPr>
              <a:t>is </a:t>
            </a:r>
            <a:r>
              <a:rPr sz="2360" spc="254" dirty="0">
                <a:solidFill>
                  <a:srgbClr val="3B3B3B"/>
                </a:solidFill>
                <a:latin typeface="Cambria"/>
                <a:cs typeface="Cambria"/>
              </a:rPr>
              <a:t>a </a:t>
            </a:r>
            <a:r>
              <a:rPr sz="2360" spc="208" dirty="0">
                <a:solidFill>
                  <a:srgbClr val="3B3B3B"/>
                </a:solidFill>
                <a:latin typeface="Cambria"/>
                <a:cs typeface="Cambria"/>
              </a:rPr>
              <a:t>regular </a:t>
            </a:r>
            <a:r>
              <a:rPr sz="2360" spc="185" dirty="0">
                <a:solidFill>
                  <a:srgbClr val="3B3B3B"/>
                </a:solidFill>
                <a:latin typeface="Cambria"/>
                <a:cs typeface="Cambria"/>
              </a:rPr>
              <a:t>expression </a:t>
            </a:r>
            <a:r>
              <a:rPr sz="2360" spc="154" dirty="0">
                <a:solidFill>
                  <a:srgbClr val="3B3B3B"/>
                </a:solidFill>
                <a:latin typeface="Cambria"/>
                <a:cs typeface="Cambria"/>
              </a:rPr>
              <a:t>for </a:t>
            </a:r>
            <a:r>
              <a:rPr sz="2360" spc="185" dirty="0">
                <a:solidFill>
                  <a:srgbClr val="3B3B3B"/>
                </a:solidFill>
                <a:latin typeface="Cambria"/>
                <a:cs typeface="Cambria"/>
              </a:rPr>
              <a:t>strings </a:t>
            </a:r>
            <a:r>
              <a:rPr sz="2360" spc="163" dirty="0">
                <a:solidFill>
                  <a:srgbClr val="3B3B3B"/>
                </a:solidFill>
                <a:latin typeface="Cambria"/>
                <a:cs typeface="Cambria"/>
              </a:rPr>
              <a:t>of </a:t>
            </a:r>
            <a:r>
              <a:rPr sz="2360" spc="204" dirty="0">
                <a:solidFill>
                  <a:srgbClr val="3B3B3B"/>
                </a:solidFill>
                <a:latin typeface="Cambria"/>
                <a:cs typeface="Cambria"/>
              </a:rPr>
              <a:t>length  </a:t>
            </a:r>
            <a:r>
              <a:rPr sz="2360" spc="191" dirty="0">
                <a:solidFill>
                  <a:srgbClr val="3B3B3B"/>
                </a:solidFill>
                <a:latin typeface="Cambria"/>
                <a:cs typeface="Cambria"/>
              </a:rPr>
              <a:t>exactly</a:t>
            </a:r>
            <a:r>
              <a:rPr sz="2360" spc="231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360" spc="172" dirty="0">
                <a:solidFill>
                  <a:srgbClr val="3B3B3B"/>
                </a:solidFill>
                <a:latin typeface="Cambria"/>
                <a:cs typeface="Cambria"/>
              </a:rPr>
              <a:t>four:</a:t>
            </a:r>
            <a:endParaRPr sz="236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40581368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62989" y="506452"/>
            <a:ext cx="7250461" cy="626102"/>
          </a:xfrm>
          <a:prstGeom prst="rect">
            <a:avLst/>
          </a:prstGeom>
        </p:spPr>
        <p:txBody>
          <a:bodyPr vert="horz" wrap="square" lIns="0" tIns="11526" rIns="0" bIns="0" rtlCol="0" anchor="ctr">
            <a:spAutoFit/>
          </a:bodyPr>
          <a:lstStyle/>
          <a:p>
            <a:pPr marL="11527">
              <a:lnSpc>
                <a:spcPct val="100000"/>
              </a:lnSpc>
              <a:spcBef>
                <a:spcPts val="91"/>
              </a:spcBef>
            </a:pPr>
            <a:r>
              <a:rPr sz="3993" spc="381" dirty="0"/>
              <a:t>Simple </a:t>
            </a:r>
            <a:r>
              <a:rPr sz="3993" spc="390" dirty="0"/>
              <a:t>Regular</a:t>
            </a:r>
            <a:r>
              <a:rPr sz="3993" spc="354" dirty="0"/>
              <a:t> </a:t>
            </a:r>
            <a:r>
              <a:rPr sz="3993" spc="331" dirty="0"/>
              <a:t>Expressions</a:t>
            </a:r>
            <a:endParaRPr sz="3993"/>
          </a:p>
        </p:txBody>
      </p:sp>
      <p:sp>
        <p:nvSpPr>
          <p:cNvPr id="3" name="object 3"/>
          <p:cNvSpPr txBox="1"/>
          <p:nvPr/>
        </p:nvSpPr>
        <p:spPr>
          <a:xfrm>
            <a:off x="2064188" y="1682803"/>
            <a:ext cx="130821" cy="174651"/>
          </a:xfrm>
          <a:prstGeom prst="rect">
            <a:avLst/>
          </a:prstGeom>
        </p:spPr>
        <p:txBody>
          <a:bodyPr vert="horz" wrap="square" lIns="0" tIns="13831" rIns="0" bIns="0" rtlCol="0">
            <a:spAutoFit/>
          </a:bodyPr>
          <a:lstStyle/>
          <a:p>
            <a:pPr marL="11527">
              <a:spcBef>
                <a:spcPts val="109"/>
              </a:spcBef>
            </a:pPr>
            <a:r>
              <a:rPr sz="1044" spc="213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044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64188" y="2204934"/>
            <a:ext cx="130821" cy="174651"/>
          </a:xfrm>
          <a:prstGeom prst="rect">
            <a:avLst/>
          </a:prstGeom>
        </p:spPr>
        <p:txBody>
          <a:bodyPr vert="horz" wrap="square" lIns="0" tIns="13831" rIns="0" bIns="0" rtlCol="0">
            <a:spAutoFit/>
          </a:bodyPr>
          <a:lstStyle/>
          <a:p>
            <a:pPr marL="11527">
              <a:spcBef>
                <a:spcPts val="109"/>
              </a:spcBef>
            </a:pPr>
            <a:r>
              <a:rPr sz="1044" spc="213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044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58102" y="1400414"/>
            <a:ext cx="7474067" cy="1433088"/>
          </a:xfrm>
          <a:prstGeom prst="rect">
            <a:avLst/>
          </a:prstGeom>
        </p:spPr>
        <p:txBody>
          <a:bodyPr vert="horz" wrap="square" lIns="0" tIns="183264" rIns="0" bIns="0" rtlCol="0">
            <a:spAutoFit/>
          </a:bodyPr>
          <a:lstStyle/>
          <a:p>
            <a:pPr marL="11527">
              <a:spcBef>
                <a:spcPts val="1443"/>
              </a:spcBef>
            </a:pPr>
            <a:r>
              <a:rPr sz="2360" spc="236" dirty="0">
                <a:solidFill>
                  <a:srgbClr val="3B3B3B"/>
                </a:solidFill>
                <a:latin typeface="Cambria"/>
                <a:cs typeface="Cambria"/>
              </a:rPr>
              <a:t>Suppose </a:t>
            </a:r>
            <a:r>
              <a:rPr sz="2360" spc="204" dirty="0">
                <a:solidFill>
                  <a:srgbClr val="3B3B3B"/>
                </a:solidFill>
                <a:latin typeface="Cambria"/>
                <a:cs typeface="Cambria"/>
              </a:rPr>
              <a:t>the </a:t>
            </a:r>
            <a:r>
              <a:rPr sz="2360" spc="154" dirty="0">
                <a:solidFill>
                  <a:srgbClr val="3B3B3B"/>
                </a:solidFill>
                <a:latin typeface="Cambria"/>
                <a:cs typeface="Cambria"/>
              </a:rPr>
              <a:t>only </a:t>
            </a:r>
            <a:r>
              <a:rPr sz="2360" spc="213" dirty="0">
                <a:solidFill>
                  <a:srgbClr val="3B3B3B"/>
                </a:solidFill>
                <a:latin typeface="Cambria"/>
                <a:cs typeface="Cambria"/>
              </a:rPr>
              <a:t>characters are </a:t>
            </a:r>
            <a:r>
              <a:rPr sz="2360" b="1" dirty="0">
                <a:solidFill>
                  <a:srgbClr val="3B3B3B"/>
                </a:solidFill>
                <a:latin typeface="Courier New"/>
                <a:cs typeface="Courier New"/>
              </a:rPr>
              <a:t>0 </a:t>
            </a:r>
            <a:r>
              <a:rPr sz="2360" spc="218" dirty="0">
                <a:solidFill>
                  <a:srgbClr val="3B3B3B"/>
                </a:solidFill>
                <a:latin typeface="Cambria"/>
                <a:cs typeface="Cambria"/>
              </a:rPr>
              <a:t>and</a:t>
            </a:r>
            <a:r>
              <a:rPr sz="2360" spc="-286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360" b="1" spc="123" dirty="0">
                <a:solidFill>
                  <a:srgbClr val="3B3B3B"/>
                </a:solidFill>
                <a:latin typeface="Courier New"/>
                <a:cs typeface="Courier New"/>
              </a:rPr>
              <a:t>1</a:t>
            </a:r>
            <a:r>
              <a:rPr sz="2360" spc="123" dirty="0">
                <a:solidFill>
                  <a:srgbClr val="3B3B3B"/>
                </a:solidFill>
                <a:latin typeface="Cambria"/>
                <a:cs typeface="Cambria"/>
              </a:rPr>
              <a:t>.</a:t>
            </a:r>
            <a:endParaRPr sz="2360">
              <a:latin typeface="Cambria"/>
              <a:cs typeface="Cambria"/>
            </a:endParaRPr>
          </a:p>
          <a:p>
            <a:pPr marL="11527" marR="4611">
              <a:lnSpc>
                <a:spcPts val="2741"/>
              </a:lnSpc>
              <a:spcBef>
                <a:spcPts val="1520"/>
              </a:spcBef>
            </a:pPr>
            <a:r>
              <a:rPr sz="2360" spc="268" dirty="0">
                <a:solidFill>
                  <a:srgbClr val="3B3B3B"/>
                </a:solidFill>
                <a:latin typeface="Cambria"/>
                <a:cs typeface="Cambria"/>
              </a:rPr>
              <a:t>Here </a:t>
            </a:r>
            <a:r>
              <a:rPr sz="2360" spc="141" dirty="0">
                <a:solidFill>
                  <a:srgbClr val="3B3B3B"/>
                </a:solidFill>
                <a:latin typeface="Cambria"/>
                <a:cs typeface="Cambria"/>
              </a:rPr>
              <a:t>is </a:t>
            </a:r>
            <a:r>
              <a:rPr sz="2360" spc="254" dirty="0">
                <a:solidFill>
                  <a:srgbClr val="3B3B3B"/>
                </a:solidFill>
                <a:latin typeface="Cambria"/>
                <a:cs typeface="Cambria"/>
              </a:rPr>
              <a:t>a </a:t>
            </a:r>
            <a:r>
              <a:rPr sz="2360" spc="208" dirty="0">
                <a:solidFill>
                  <a:srgbClr val="3B3B3B"/>
                </a:solidFill>
                <a:latin typeface="Cambria"/>
                <a:cs typeface="Cambria"/>
              </a:rPr>
              <a:t>regular </a:t>
            </a:r>
            <a:r>
              <a:rPr sz="2360" spc="185" dirty="0">
                <a:solidFill>
                  <a:srgbClr val="3B3B3B"/>
                </a:solidFill>
                <a:latin typeface="Cambria"/>
                <a:cs typeface="Cambria"/>
              </a:rPr>
              <a:t>expression </a:t>
            </a:r>
            <a:r>
              <a:rPr sz="2360" spc="154" dirty="0">
                <a:solidFill>
                  <a:srgbClr val="3B3B3B"/>
                </a:solidFill>
                <a:latin typeface="Cambria"/>
                <a:cs typeface="Cambria"/>
              </a:rPr>
              <a:t>for </a:t>
            </a:r>
            <a:r>
              <a:rPr sz="2360" spc="185" dirty="0">
                <a:solidFill>
                  <a:srgbClr val="3B3B3B"/>
                </a:solidFill>
                <a:latin typeface="Cambria"/>
                <a:cs typeface="Cambria"/>
              </a:rPr>
              <a:t>strings </a:t>
            </a:r>
            <a:r>
              <a:rPr sz="2360" spc="163" dirty="0">
                <a:solidFill>
                  <a:srgbClr val="3B3B3B"/>
                </a:solidFill>
                <a:latin typeface="Cambria"/>
                <a:cs typeface="Cambria"/>
              </a:rPr>
              <a:t>of </a:t>
            </a:r>
            <a:r>
              <a:rPr sz="2360" spc="204" dirty="0">
                <a:solidFill>
                  <a:srgbClr val="3B3B3B"/>
                </a:solidFill>
                <a:latin typeface="Cambria"/>
                <a:cs typeface="Cambria"/>
              </a:rPr>
              <a:t>length  </a:t>
            </a:r>
            <a:r>
              <a:rPr sz="2360" spc="191" dirty="0">
                <a:solidFill>
                  <a:srgbClr val="3B3B3B"/>
                </a:solidFill>
                <a:latin typeface="Cambria"/>
                <a:cs typeface="Cambria"/>
              </a:rPr>
              <a:t>exactly</a:t>
            </a:r>
            <a:r>
              <a:rPr sz="2360" spc="231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360" spc="172" dirty="0">
                <a:solidFill>
                  <a:srgbClr val="3B3B3B"/>
                </a:solidFill>
                <a:latin typeface="Cambria"/>
                <a:cs typeface="Cambria"/>
              </a:rPr>
              <a:t>four:</a:t>
            </a:r>
            <a:endParaRPr sz="236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71104" y="3140849"/>
            <a:ext cx="3439950" cy="514405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3267" b="1" spc="-5" dirty="0">
                <a:solidFill>
                  <a:srgbClr val="3B3B3B"/>
                </a:solidFill>
                <a:latin typeface="Arial"/>
                <a:cs typeface="Arial"/>
              </a:rPr>
              <a:t>(0|1)(0|1)(0|1)(0|1)</a:t>
            </a:r>
            <a:endParaRPr sz="3267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4694145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62989" y="506452"/>
            <a:ext cx="7250461" cy="626102"/>
          </a:xfrm>
          <a:prstGeom prst="rect">
            <a:avLst/>
          </a:prstGeom>
        </p:spPr>
        <p:txBody>
          <a:bodyPr vert="horz" wrap="square" lIns="0" tIns="11526" rIns="0" bIns="0" rtlCol="0" anchor="ctr">
            <a:spAutoFit/>
          </a:bodyPr>
          <a:lstStyle/>
          <a:p>
            <a:pPr marL="11527">
              <a:lnSpc>
                <a:spcPct val="100000"/>
              </a:lnSpc>
              <a:spcBef>
                <a:spcPts val="91"/>
              </a:spcBef>
            </a:pPr>
            <a:r>
              <a:rPr sz="3993" spc="381" dirty="0"/>
              <a:t>Simple </a:t>
            </a:r>
            <a:r>
              <a:rPr sz="3993" spc="390" dirty="0"/>
              <a:t>Regular</a:t>
            </a:r>
            <a:r>
              <a:rPr sz="3993" spc="354" dirty="0"/>
              <a:t> </a:t>
            </a:r>
            <a:r>
              <a:rPr sz="3993" spc="331" dirty="0"/>
              <a:t>Expressions</a:t>
            </a:r>
            <a:endParaRPr sz="3993"/>
          </a:p>
        </p:txBody>
      </p:sp>
      <p:sp>
        <p:nvSpPr>
          <p:cNvPr id="3" name="object 3"/>
          <p:cNvSpPr txBox="1"/>
          <p:nvPr/>
        </p:nvSpPr>
        <p:spPr>
          <a:xfrm>
            <a:off x="2064188" y="1682803"/>
            <a:ext cx="130821" cy="174651"/>
          </a:xfrm>
          <a:prstGeom prst="rect">
            <a:avLst/>
          </a:prstGeom>
        </p:spPr>
        <p:txBody>
          <a:bodyPr vert="horz" wrap="square" lIns="0" tIns="13831" rIns="0" bIns="0" rtlCol="0">
            <a:spAutoFit/>
          </a:bodyPr>
          <a:lstStyle/>
          <a:p>
            <a:pPr marL="11527">
              <a:spcBef>
                <a:spcPts val="109"/>
              </a:spcBef>
            </a:pPr>
            <a:r>
              <a:rPr sz="1044" spc="213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044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64188" y="2204934"/>
            <a:ext cx="130821" cy="174651"/>
          </a:xfrm>
          <a:prstGeom prst="rect">
            <a:avLst/>
          </a:prstGeom>
        </p:spPr>
        <p:txBody>
          <a:bodyPr vert="horz" wrap="square" lIns="0" tIns="13831" rIns="0" bIns="0" rtlCol="0">
            <a:spAutoFit/>
          </a:bodyPr>
          <a:lstStyle/>
          <a:p>
            <a:pPr marL="11527">
              <a:spcBef>
                <a:spcPts val="109"/>
              </a:spcBef>
            </a:pPr>
            <a:r>
              <a:rPr sz="1044" spc="213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044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58102" y="1400414"/>
            <a:ext cx="7474067" cy="1433088"/>
          </a:xfrm>
          <a:prstGeom prst="rect">
            <a:avLst/>
          </a:prstGeom>
        </p:spPr>
        <p:txBody>
          <a:bodyPr vert="horz" wrap="square" lIns="0" tIns="183264" rIns="0" bIns="0" rtlCol="0">
            <a:spAutoFit/>
          </a:bodyPr>
          <a:lstStyle/>
          <a:p>
            <a:pPr marL="11527">
              <a:spcBef>
                <a:spcPts val="1443"/>
              </a:spcBef>
            </a:pPr>
            <a:r>
              <a:rPr sz="2360" spc="236" dirty="0">
                <a:solidFill>
                  <a:srgbClr val="3B3B3B"/>
                </a:solidFill>
                <a:latin typeface="Cambria"/>
                <a:cs typeface="Cambria"/>
              </a:rPr>
              <a:t>Suppose </a:t>
            </a:r>
            <a:r>
              <a:rPr sz="2360" spc="204" dirty="0">
                <a:solidFill>
                  <a:srgbClr val="3B3B3B"/>
                </a:solidFill>
                <a:latin typeface="Cambria"/>
                <a:cs typeface="Cambria"/>
              </a:rPr>
              <a:t>the </a:t>
            </a:r>
            <a:r>
              <a:rPr sz="2360" spc="154" dirty="0">
                <a:solidFill>
                  <a:srgbClr val="3B3B3B"/>
                </a:solidFill>
                <a:latin typeface="Cambria"/>
                <a:cs typeface="Cambria"/>
              </a:rPr>
              <a:t>only </a:t>
            </a:r>
            <a:r>
              <a:rPr sz="2360" spc="213" dirty="0">
                <a:solidFill>
                  <a:srgbClr val="3B3B3B"/>
                </a:solidFill>
                <a:latin typeface="Cambria"/>
                <a:cs typeface="Cambria"/>
              </a:rPr>
              <a:t>characters are </a:t>
            </a:r>
            <a:r>
              <a:rPr sz="2360" b="1" dirty="0">
                <a:solidFill>
                  <a:srgbClr val="3B3B3B"/>
                </a:solidFill>
                <a:latin typeface="Courier New"/>
                <a:cs typeface="Courier New"/>
              </a:rPr>
              <a:t>0 </a:t>
            </a:r>
            <a:r>
              <a:rPr sz="2360" spc="218" dirty="0">
                <a:solidFill>
                  <a:srgbClr val="3B3B3B"/>
                </a:solidFill>
                <a:latin typeface="Cambria"/>
                <a:cs typeface="Cambria"/>
              </a:rPr>
              <a:t>and</a:t>
            </a:r>
            <a:r>
              <a:rPr sz="2360" spc="-286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360" b="1" spc="123" dirty="0">
                <a:solidFill>
                  <a:srgbClr val="3B3B3B"/>
                </a:solidFill>
                <a:latin typeface="Courier New"/>
                <a:cs typeface="Courier New"/>
              </a:rPr>
              <a:t>1</a:t>
            </a:r>
            <a:r>
              <a:rPr sz="2360" spc="123" dirty="0">
                <a:solidFill>
                  <a:srgbClr val="3B3B3B"/>
                </a:solidFill>
                <a:latin typeface="Cambria"/>
                <a:cs typeface="Cambria"/>
              </a:rPr>
              <a:t>.</a:t>
            </a:r>
            <a:endParaRPr sz="2360">
              <a:latin typeface="Cambria"/>
              <a:cs typeface="Cambria"/>
            </a:endParaRPr>
          </a:p>
          <a:p>
            <a:pPr marL="11527" marR="4611">
              <a:lnSpc>
                <a:spcPts val="2741"/>
              </a:lnSpc>
              <a:spcBef>
                <a:spcPts val="1520"/>
              </a:spcBef>
            </a:pPr>
            <a:r>
              <a:rPr sz="2360" spc="268" dirty="0">
                <a:solidFill>
                  <a:srgbClr val="3B3B3B"/>
                </a:solidFill>
                <a:latin typeface="Cambria"/>
                <a:cs typeface="Cambria"/>
              </a:rPr>
              <a:t>Here </a:t>
            </a:r>
            <a:r>
              <a:rPr sz="2360" spc="141" dirty="0">
                <a:solidFill>
                  <a:srgbClr val="3B3B3B"/>
                </a:solidFill>
                <a:latin typeface="Cambria"/>
                <a:cs typeface="Cambria"/>
              </a:rPr>
              <a:t>is </a:t>
            </a:r>
            <a:r>
              <a:rPr sz="2360" spc="254" dirty="0">
                <a:solidFill>
                  <a:srgbClr val="3B3B3B"/>
                </a:solidFill>
                <a:latin typeface="Cambria"/>
                <a:cs typeface="Cambria"/>
              </a:rPr>
              <a:t>a </a:t>
            </a:r>
            <a:r>
              <a:rPr sz="2360" spc="208" dirty="0">
                <a:solidFill>
                  <a:srgbClr val="3B3B3B"/>
                </a:solidFill>
                <a:latin typeface="Cambria"/>
                <a:cs typeface="Cambria"/>
              </a:rPr>
              <a:t>regular </a:t>
            </a:r>
            <a:r>
              <a:rPr sz="2360" spc="185" dirty="0">
                <a:solidFill>
                  <a:srgbClr val="3B3B3B"/>
                </a:solidFill>
                <a:latin typeface="Cambria"/>
                <a:cs typeface="Cambria"/>
              </a:rPr>
              <a:t>expression </a:t>
            </a:r>
            <a:r>
              <a:rPr sz="2360" spc="154" dirty="0">
                <a:solidFill>
                  <a:srgbClr val="3B3B3B"/>
                </a:solidFill>
                <a:latin typeface="Cambria"/>
                <a:cs typeface="Cambria"/>
              </a:rPr>
              <a:t>for </a:t>
            </a:r>
            <a:r>
              <a:rPr sz="2360" spc="185" dirty="0">
                <a:solidFill>
                  <a:srgbClr val="3B3B3B"/>
                </a:solidFill>
                <a:latin typeface="Cambria"/>
                <a:cs typeface="Cambria"/>
              </a:rPr>
              <a:t>strings </a:t>
            </a:r>
            <a:r>
              <a:rPr sz="2360" spc="163" dirty="0">
                <a:solidFill>
                  <a:srgbClr val="3B3B3B"/>
                </a:solidFill>
                <a:latin typeface="Cambria"/>
                <a:cs typeface="Cambria"/>
              </a:rPr>
              <a:t>of </a:t>
            </a:r>
            <a:r>
              <a:rPr sz="2360" spc="204" dirty="0">
                <a:solidFill>
                  <a:srgbClr val="3B3B3B"/>
                </a:solidFill>
                <a:latin typeface="Cambria"/>
                <a:cs typeface="Cambria"/>
              </a:rPr>
              <a:t>length  </a:t>
            </a:r>
            <a:r>
              <a:rPr sz="2360" spc="191" dirty="0">
                <a:solidFill>
                  <a:srgbClr val="3B3B3B"/>
                </a:solidFill>
                <a:latin typeface="Cambria"/>
                <a:cs typeface="Cambria"/>
              </a:rPr>
              <a:t>exactly</a:t>
            </a:r>
            <a:r>
              <a:rPr sz="2360" spc="231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360" spc="172" dirty="0">
                <a:solidFill>
                  <a:srgbClr val="3B3B3B"/>
                </a:solidFill>
                <a:latin typeface="Cambria"/>
                <a:cs typeface="Cambria"/>
              </a:rPr>
              <a:t>four:</a:t>
            </a:r>
            <a:endParaRPr sz="236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71104" y="3140849"/>
            <a:ext cx="3441102" cy="514405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3267" b="1" spc="-5" dirty="0">
                <a:solidFill>
                  <a:srgbClr val="007F7F"/>
                </a:solidFill>
                <a:latin typeface="Arial"/>
                <a:cs typeface="Arial"/>
              </a:rPr>
              <a:t>(0|1)</a:t>
            </a:r>
            <a:r>
              <a:rPr sz="3267" b="1" spc="-5" dirty="0">
                <a:solidFill>
                  <a:srgbClr val="7F007F"/>
                </a:solidFill>
                <a:latin typeface="Arial"/>
                <a:cs typeface="Arial"/>
              </a:rPr>
              <a:t>(0|1)</a:t>
            </a:r>
            <a:r>
              <a:rPr sz="3267" b="1" spc="-5" dirty="0">
                <a:solidFill>
                  <a:srgbClr val="7F7F00"/>
                </a:solidFill>
                <a:latin typeface="Arial"/>
                <a:cs typeface="Arial"/>
              </a:rPr>
              <a:t>(0|1)</a:t>
            </a:r>
            <a:r>
              <a:rPr sz="3267" b="1" spc="-5" dirty="0">
                <a:solidFill>
                  <a:srgbClr val="7F7F7F"/>
                </a:solidFill>
                <a:latin typeface="Arial"/>
                <a:cs typeface="Arial"/>
              </a:rPr>
              <a:t>(0|1)</a:t>
            </a:r>
            <a:endParaRPr sz="3267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4870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Lexical Analysis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84992" y="3370303"/>
            <a:ext cx="6822015" cy="1261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69802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62989" y="506452"/>
            <a:ext cx="7250461" cy="626102"/>
          </a:xfrm>
          <a:prstGeom prst="rect">
            <a:avLst/>
          </a:prstGeom>
        </p:spPr>
        <p:txBody>
          <a:bodyPr vert="horz" wrap="square" lIns="0" tIns="11526" rIns="0" bIns="0" rtlCol="0" anchor="ctr">
            <a:spAutoFit/>
          </a:bodyPr>
          <a:lstStyle/>
          <a:p>
            <a:pPr marL="11527">
              <a:lnSpc>
                <a:spcPct val="100000"/>
              </a:lnSpc>
              <a:spcBef>
                <a:spcPts val="91"/>
              </a:spcBef>
            </a:pPr>
            <a:r>
              <a:rPr sz="3993" spc="381" dirty="0"/>
              <a:t>Simple </a:t>
            </a:r>
            <a:r>
              <a:rPr sz="3993" spc="390" dirty="0"/>
              <a:t>Regular</a:t>
            </a:r>
            <a:r>
              <a:rPr sz="3993" spc="354" dirty="0"/>
              <a:t> </a:t>
            </a:r>
            <a:r>
              <a:rPr sz="3993" spc="331" dirty="0"/>
              <a:t>Expressions</a:t>
            </a:r>
            <a:endParaRPr sz="3993"/>
          </a:p>
        </p:txBody>
      </p:sp>
      <p:sp>
        <p:nvSpPr>
          <p:cNvPr id="3" name="object 3"/>
          <p:cNvSpPr txBox="1"/>
          <p:nvPr/>
        </p:nvSpPr>
        <p:spPr>
          <a:xfrm>
            <a:off x="2064188" y="1682803"/>
            <a:ext cx="130821" cy="174651"/>
          </a:xfrm>
          <a:prstGeom prst="rect">
            <a:avLst/>
          </a:prstGeom>
        </p:spPr>
        <p:txBody>
          <a:bodyPr vert="horz" wrap="square" lIns="0" tIns="13831" rIns="0" bIns="0" rtlCol="0">
            <a:spAutoFit/>
          </a:bodyPr>
          <a:lstStyle/>
          <a:p>
            <a:pPr marL="11527">
              <a:spcBef>
                <a:spcPts val="109"/>
              </a:spcBef>
            </a:pPr>
            <a:r>
              <a:rPr sz="1044" spc="213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044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64188" y="2204934"/>
            <a:ext cx="130821" cy="174651"/>
          </a:xfrm>
          <a:prstGeom prst="rect">
            <a:avLst/>
          </a:prstGeom>
        </p:spPr>
        <p:txBody>
          <a:bodyPr vert="horz" wrap="square" lIns="0" tIns="13831" rIns="0" bIns="0" rtlCol="0">
            <a:spAutoFit/>
          </a:bodyPr>
          <a:lstStyle/>
          <a:p>
            <a:pPr marL="11527">
              <a:spcBef>
                <a:spcPts val="109"/>
              </a:spcBef>
            </a:pPr>
            <a:r>
              <a:rPr sz="1044" spc="213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044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58102" y="1400414"/>
            <a:ext cx="7474067" cy="1433088"/>
          </a:xfrm>
          <a:prstGeom prst="rect">
            <a:avLst/>
          </a:prstGeom>
        </p:spPr>
        <p:txBody>
          <a:bodyPr vert="horz" wrap="square" lIns="0" tIns="183264" rIns="0" bIns="0" rtlCol="0">
            <a:spAutoFit/>
          </a:bodyPr>
          <a:lstStyle/>
          <a:p>
            <a:pPr marL="11527">
              <a:spcBef>
                <a:spcPts val="1443"/>
              </a:spcBef>
            </a:pPr>
            <a:r>
              <a:rPr sz="2360" spc="236" dirty="0">
                <a:solidFill>
                  <a:srgbClr val="3B3B3B"/>
                </a:solidFill>
                <a:latin typeface="Cambria"/>
                <a:cs typeface="Cambria"/>
              </a:rPr>
              <a:t>Suppose </a:t>
            </a:r>
            <a:r>
              <a:rPr sz="2360" spc="204" dirty="0">
                <a:solidFill>
                  <a:srgbClr val="3B3B3B"/>
                </a:solidFill>
                <a:latin typeface="Cambria"/>
                <a:cs typeface="Cambria"/>
              </a:rPr>
              <a:t>the </a:t>
            </a:r>
            <a:r>
              <a:rPr sz="2360" spc="154" dirty="0">
                <a:solidFill>
                  <a:srgbClr val="3B3B3B"/>
                </a:solidFill>
                <a:latin typeface="Cambria"/>
                <a:cs typeface="Cambria"/>
              </a:rPr>
              <a:t>only </a:t>
            </a:r>
            <a:r>
              <a:rPr sz="2360" spc="213" dirty="0">
                <a:solidFill>
                  <a:srgbClr val="3B3B3B"/>
                </a:solidFill>
                <a:latin typeface="Cambria"/>
                <a:cs typeface="Cambria"/>
              </a:rPr>
              <a:t>characters are </a:t>
            </a:r>
            <a:r>
              <a:rPr sz="2360" b="1" dirty="0">
                <a:solidFill>
                  <a:srgbClr val="3B3B3B"/>
                </a:solidFill>
                <a:latin typeface="Courier New"/>
                <a:cs typeface="Courier New"/>
              </a:rPr>
              <a:t>0 </a:t>
            </a:r>
            <a:r>
              <a:rPr sz="2360" spc="218" dirty="0">
                <a:solidFill>
                  <a:srgbClr val="3B3B3B"/>
                </a:solidFill>
                <a:latin typeface="Cambria"/>
                <a:cs typeface="Cambria"/>
              </a:rPr>
              <a:t>and</a:t>
            </a:r>
            <a:r>
              <a:rPr sz="2360" spc="-286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360" b="1" spc="123" dirty="0">
                <a:solidFill>
                  <a:srgbClr val="3B3B3B"/>
                </a:solidFill>
                <a:latin typeface="Courier New"/>
                <a:cs typeface="Courier New"/>
              </a:rPr>
              <a:t>1</a:t>
            </a:r>
            <a:r>
              <a:rPr sz="2360" spc="123" dirty="0">
                <a:solidFill>
                  <a:srgbClr val="3B3B3B"/>
                </a:solidFill>
                <a:latin typeface="Cambria"/>
                <a:cs typeface="Cambria"/>
              </a:rPr>
              <a:t>.</a:t>
            </a:r>
            <a:endParaRPr sz="2360">
              <a:latin typeface="Cambria"/>
              <a:cs typeface="Cambria"/>
            </a:endParaRPr>
          </a:p>
          <a:p>
            <a:pPr marL="11527" marR="4611">
              <a:lnSpc>
                <a:spcPts val="2741"/>
              </a:lnSpc>
              <a:spcBef>
                <a:spcPts val="1520"/>
              </a:spcBef>
            </a:pPr>
            <a:r>
              <a:rPr sz="2360" spc="268" dirty="0">
                <a:solidFill>
                  <a:srgbClr val="3B3B3B"/>
                </a:solidFill>
                <a:latin typeface="Cambria"/>
                <a:cs typeface="Cambria"/>
              </a:rPr>
              <a:t>Here </a:t>
            </a:r>
            <a:r>
              <a:rPr sz="2360" spc="141" dirty="0">
                <a:solidFill>
                  <a:srgbClr val="3B3B3B"/>
                </a:solidFill>
                <a:latin typeface="Cambria"/>
                <a:cs typeface="Cambria"/>
              </a:rPr>
              <a:t>is </a:t>
            </a:r>
            <a:r>
              <a:rPr sz="2360" spc="254" dirty="0">
                <a:solidFill>
                  <a:srgbClr val="3B3B3B"/>
                </a:solidFill>
                <a:latin typeface="Cambria"/>
                <a:cs typeface="Cambria"/>
              </a:rPr>
              <a:t>a </a:t>
            </a:r>
            <a:r>
              <a:rPr sz="2360" spc="208" dirty="0">
                <a:solidFill>
                  <a:srgbClr val="3B3B3B"/>
                </a:solidFill>
                <a:latin typeface="Cambria"/>
                <a:cs typeface="Cambria"/>
              </a:rPr>
              <a:t>regular </a:t>
            </a:r>
            <a:r>
              <a:rPr sz="2360" spc="185" dirty="0">
                <a:solidFill>
                  <a:srgbClr val="3B3B3B"/>
                </a:solidFill>
                <a:latin typeface="Cambria"/>
                <a:cs typeface="Cambria"/>
              </a:rPr>
              <a:t>expression </a:t>
            </a:r>
            <a:r>
              <a:rPr sz="2360" spc="154" dirty="0">
                <a:solidFill>
                  <a:srgbClr val="3B3B3B"/>
                </a:solidFill>
                <a:latin typeface="Cambria"/>
                <a:cs typeface="Cambria"/>
              </a:rPr>
              <a:t>for </a:t>
            </a:r>
            <a:r>
              <a:rPr sz="2360" spc="185" dirty="0">
                <a:solidFill>
                  <a:srgbClr val="3B3B3B"/>
                </a:solidFill>
                <a:latin typeface="Cambria"/>
                <a:cs typeface="Cambria"/>
              </a:rPr>
              <a:t>strings </a:t>
            </a:r>
            <a:r>
              <a:rPr sz="2360" spc="163" dirty="0">
                <a:solidFill>
                  <a:srgbClr val="3B3B3B"/>
                </a:solidFill>
                <a:latin typeface="Cambria"/>
                <a:cs typeface="Cambria"/>
              </a:rPr>
              <a:t>of </a:t>
            </a:r>
            <a:r>
              <a:rPr sz="2360" spc="204" dirty="0">
                <a:solidFill>
                  <a:srgbClr val="3B3B3B"/>
                </a:solidFill>
                <a:latin typeface="Cambria"/>
                <a:cs typeface="Cambria"/>
              </a:rPr>
              <a:t>length  </a:t>
            </a:r>
            <a:r>
              <a:rPr sz="2360" spc="191" dirty="0">
                <a:solidFill>
                  <a:srgbClr val="3B3B3B"/>
                </a:solidFill>
                <a:latin typeface="Cambria"/>
                <a:cs typeface="Cambria"/>
              </a:rPr>
              <a:t>exactly</a:t>
            </a:r>
            <a:r>
              <a:rPr sz="2360" spc="231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360" spc="172" dirty="0">
                <a:solidFill>
                  <a:srgbClr val="3B3B3B"/>
                </a:solidFill>
                <a:latin typeface="Cambria"/>
                <a:cs typeface="Cambria"/>
              </a:rPr>
              <a:t>four:</a:t>
            </a:r>
            <a:endParaRPr sz="236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71104" y="3140849"/>
            <a:ext cx="3441102" cy="2730524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3267" b="1" spc="-5" dirty="0">
                <a:solidFill>
                  <a:srgbClr val="007F7F"/>
                </a:solidFill>
                <a:latin typeface="Arial"/>
                <a:cs typeface="Arial"/>
              </a:rPr>
              <a:t>(0|1)</a:t>
            </a:r>
            <a:r>
              <a:rPr sz="3267" b="1" spc="-5" dirty="0">
                <a:solidFill>
                  <a:srgbClr val="7F007F"/>
                </a:solidFill>
                <a:latin typeface="Arial"/>
                <a:cs typeface="Arial"/>
              </a:rPr>
              <a:t>(0|1)</a:t>
            </a:r>
            <a:r>
              <a:rPr sz="3267" b="1" spc="-5" dirty="0">
                <a:solidFill>
                  <a:srgbClr val="7F7F00"/>
                </a:solidFill>
                <a:latin typeface="Arial"/>
                <a:cs typeface="Arial"/>
              </a:rPr>
              <a:t>(0|1)</a:t>
            </a:r>
            <a:r>
              <a:rPr sz="3267" b="1" spc="-5" dirty="0">
                <a:solidFill>
                  <a:srgbClr val="7F7F7F"/>
                </a:solidFill>
                <a:latin typeface="Arial"/>
                <a:cs typeface="Arial"/>
              </a:rPr>
              <a:t>(0|1)</a:t>
            </a:r>
            <a:endParaRPr sz="3267">
              <a:latin typeface="Arial"/>
              <a:cs typeface="Arial"/>
            </a:endParaRPr>
          </a:p>
          <a:p>
            <a:pPr>
              <a:spcBef>
                <a:spcPts val="9"/>
              </a:spcBef>
            </a:pPr>
            <a:endParaRPr sz="4901">
              <a:latin typeface="Arial"/>
              <a:cs typeface="Arial"/>
            </a:endParaRPr>
          </a:p>
          <a:p>
            <a:pPr marR="387867" algn="ctr">
              <a:lnSpc>
                <a:spcPts val="2941"/>
              </a:lnSpc>
            </a:pPr>
            <a:r>
              <a:rPr sz="2541" b="1" spc="-5" dirty="0">
                <a:latin typeface="Arial"/>
                <a:cs typeface="Arial"/>
              </a:rPr>
              <a:t>0000</a:t>
            </a:r>
            <a:endParaRPr sz="2541">
              <a:latin typeface="Arial"/>
              <a:cs typeface="Arial"/>
            </a:endParaRPr>
          </a:p>
          <a:p>
            <a:pPr marR="387867" algn="ctr">
              <a:lnSpc>
                <a:spcPts val="2832"/>
              </a:lnSpc>
            </a:pPr>
            <a:r>
              <a:rPr sz="2541" b="1" spc="-5" dirty="0">
                <a:latin typeface="Arial"/>
                <a:cs typeface="Arial"/>
              </a:rPr>
              <a:t>1010</a:t>
            </a:r>
            <a:endParaRPr sz="2541">
              <a:latin typeface="Arial"/>
              <a:cs typeface="Arial"/>
            </a:endParaRPr>
          </a:p>
          <a:p>
            <a:pPr marR="387867" algn="ctr">
              <a:lnSpc>
                <a:spcPts val="2832"/>
              </a:lnSpc>
            </a:pPr>
            <a:r>
              <a:rPr sz="2541" b="1" spc="-109" dirty="0">
                <a:latin typeface="Arial"/>
                <a:cs typeface="Arial"/>
              </a:rPr>
              <a:t>1111</a:t>
            </a:r>
            <a:endParaRPr sz="2541">
              <a:latin typeface="Arial"/>
              <a:cs typeface="Arial"/>
            </a:endParaRPr>
          </a:p>
          <a:p>
            <a:pPr marR="387867" algn="ctr">
              <a:lnSpc>
                <a:spcPts val="2941"/>
              </a:lnSpc>
            </a:pPr>
            <a:r>
              <a:rPr sz="2541" b="1" spc="-5" dirty="0">
                <a:latin typeface="Arial"/>
                <a:cs typeface="Arial"/>
              </a:rPr>
              <a:t>1000</a:t>
            </a:r>
            <a:endParaRPr sz="2541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436211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62989" y="506452"/>
            <a:ext cx="7250461" cy="626102"/>
          </a:xfrm>
          <a:prstGeom prst="rect">
            <a:avLst/>
          </a:prstGeom>
        </p:spPr>
        <p:txBody>
          <a:bodyPr vert="horz" wrap="square" lIns="0" tIns="11526" rIns="0" bIns="0" rtlCol="0" anchor="ctr">
            <a:spAutoFit/>
          </a:bodyPr>
          <a:lstStyle/>
          <a:p>
            <a:pPr marL="11527">
              <a:lnSpc>
                <a:spcPct val="100000"/>
              </a:lnSpc>
              <a:spcBef>
                <a:spcPts val="91"/>
              </a:spcBef>
            </a:pPr>
            <a:r>
              <a:rPr sz="3993" spc="381" dirty="0"/>
              <a:t>Simple </a:t>
            </a:r>
            <a:r>
              <a:rPr sz="3993" spc="390" dirty="0"/>
              <a:t>Regular</a:t>
            </a:r>
            <a:r>
              <a:rPr sz="3993" spc="354" dirty="0"/>
              <a:t> </a:t>
            </a:r>
            <a:r>
              <a:rPr sz="3993" spc="331" dirty="0"/>
              <a:t>Expressions</a:t>
            </a:r>
            <a:endParaRPr sz="3993"/>
          </a:p>
        </p:txBody>
      </p:sp>
      <p:sp>
        <p:nvSpPr>
          <p:cNvPr id="3" name="object 3"/>
          <p:cNvSpPr txBox="1"/>
          <p:nvPr/>
        </p:nvSpPr>
        <p:spPr>
          <a:xfrm>
            <a:off x="2064188" y="1682803"/>
            <a:ext cx="130821" cy="174651"/>
          </a:xfrm>
          <a:prstGeom prst="rect">
            <a:avLst/>
          </a:prstGeom>
        </p:spPr>
        <p:txBody>
          <a:bodyPr vert="horz" wrap="square" lIns="0" tIns="13831" rIns="0" bIns="0" rtlCol="0">
            <a:spAutoFit/>
          </a:bodyPr>
          <a:lstStyle/>
          <a:p>
            <a:pPr marL="11527">
              <a:spcBef>
                <a:spcPts val="109"/>
              </a:spcBef>
            </a:pPr>
            <a:r>
              <a:rPr sz="1044" spc="213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044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64188" y="2204934"/>
            <a:ext cx="130821" cy="174651"/>
          </a:xfrm>
          <a:prstGeom prst="rect">
            <a:avLst/>
          </a:prstGeom>
        </p:spPr>
        <p:txBody>
          <a:bodyPr vert="horz" wrap="square" lIns="0" tIns="13831" rIns="0" bIns="0" rtlCol="0">
            <a:spAutoFit/>
          </a:bodyPr>
          <a:lstStyle/>
          <a:p>
            <a:pPr marL="11527">
              <a:spcBef>
                <a:spcPts val="109"/>
              </a:spcBef>
            </a:pPr>
            <a:r>
              <a:rPr sz="1044" spc="213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044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58102" y="1400414"/>
            <a:ext cx="7474067" cy="1433088"/>
          </a:xfrm>
          <a:prstGeom prst="rect">
            <a:avLst/>
          </a:prstGeom>
        </p:spPr>
        <p:txBody>
          <a:bodyPr vert="horz" wrap="square" lIns="0" tIns="183264" rIns="0" bIns="0" rtlCol="0">
            <a:spAutoFit/>
          </a:bodyPr>
          <a:lstStyle/>
          <a:p>
            <a:pPr marL="11527">
              <a:spcBef>
                <a:spcPts val="1443"/>
              </a:spcBef>
            </a:pPr>
            <a:r>
              <a:rPr sz="2360" spc="236" dirty="0">
                <a:solidFill>
                  <a:srgbClr val="3B3B3B"/>
                </a:solidFill>
                <a:latin typeface="Cambria"/>
                <a:cs typeface="Cambria"/>
              </a:rPr>
              <a:t>Suppose </a:t>
            </a:r>
            <a:r>
              <a:rPr sz="2360" spc="204" dirty="0">
                <a:solidFill>
                  <a:srgbClr val="3B3B3B"/>
                </a:solidFill>
                <a:latin typeface="Cambria"/>
                <a:cs typeface="Cambria"/>
              </a:rPr>
              <a:t>the </a:t>
            </a:r>
            <a:r>
              <a:rPr sz="2360" spc="154" dirty="0">
                <a:solidFill>
                  <a:srgbClr val="3B3B3B"/>
                </a:solidFill>
                <a:latin typeface="Cambria"/>
                <a:cs typeface="Cambria"/>
              </a:rPr>
              <a:t>only </a:t>
            </a:r>
            <a:r>
              <a:rPr sz="2360" spc="213" dirty="0">
                <a:solidFill>
                  <a:srgbClr val="3B3B3B"/>
                </a:solidFill>
                <a:latin typeface="Cambria"/>
                <a:cs typeface="Cambria"/>
              </a:rPr>
              <a:t>characters are </a:t>
            </a:r>
            <a:r>
              <a:rPr sz="2360" b="1" dirty="0">
                <a:solidFill>
                  <a:srgbClr val="3B3B3B"/>
                </a:solidFill>
                <a:latin typeface="Courier New"/>
                <a:cs typeface="Courier New"/>
              </a:rPr>
              <a:t>0 </a:t>
            </a:r>
            <a:r>
              <a:rPr sz="2360" spc="218" dirty="0">
                <a:solidFill>
                  <a:srgbClr val="3B3B3B"/>
                </a:solidFill>
                <a:latin typeface="Cambria"/>
                <a:cs typeface="Cambria"/>
              </a:rPr>
              <a:t>and</a:t>
            </a:r>
            <a:r>
              <a:rPr sz="2360" spc="-286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360" b="1" spc="123" dirty="0">
                <a:solidFill>
                  <a:srgbClr val="3B3B3B"/>
                </a:solidFill>
                <a:latin typeface="Courier New"/>
                <a:cs typeface="Courier New"/>
              </a:rPr>
              <a:t>1</a:t>
            </a:r>
            <a:r>
              <a:rPr sz="2360" spc="123" dirty="0">
                <a:solidFill>
                  <a:srgbClr val="3B3B3B"/>
                </a:solidFill>
                <a:latin typeface="Cambria"/>
                <a:cs typeface="Cambria"/>
              </a:rPr>
              <a:t>.</a:t>
            </a:r>
            <a:endParaRPr sz="2360">
              <a:latin typeface="Cambria"/>
              <a:cs typeface="Cambria"/>
            </a:endParaRPr>
          </a:p>
          <a:p>
            <a:pPr marL="11527" marR="4611">
              <a:lnSpc>
                <a:spcPts val="2741"/>
              </a:lnSpc>
              <a:spcBef>
                <a:spcPts val="1520"/>
              </a:spcBef>
            </a:pPr>
            <a:r>
              <a:rPr sz="2360" spc="268" dirty="0">
                <a:solidFill>
                  <a:srgbClr val="3B3B3B"/>
                </a:solidFill>
                <a:latin typeface="Cambria"/>
                <a:cs typeface="Cambria"/>
              </a:rPr>
              <a:t>Here </a:t>
            </a:r>
            <a:r>
              <a:rPr sz="2360" spc="141" dirty="0">
                <a:solidFill>
                  <a:srgbClr val="3B3B3B"/>
                </a:solidFill>
                <a:latin typeface="Cambria"/>
                <a:cs typeface="Cambria"/>
              </a:rPr>
              <a:t>is </a:t>
            </a:r>
            <a:r>
              <a:rPr sz="2360" spc="254" dirty="0">
                <a:solidFill>
                  <a:srgbClr val="3B3B3B"/>
                </a:solidFill>
                <a:latin typeface="Cambria"/>
                <a:cs typeface="Cambria"/>
              </a:rPr>
              <a:t>a </a:t>
            </a:r>
            <a:r>
              <a:rPr sz="2360" spc="208" dirty="0">
                <a:solidFill>
                  <a:srgbClr val="3B3B3B"/>
                </a:solidFill>
                <a:latin typeface="Cambria"/>
                <a:cs typeface="Cambria"/>
              </a:rPr>
              <a:t>regular </a:t>
            </a:r>
            <a:r>
              <a:rPr sz="2360" spc="185" dirty="0">
                <a:solidFill>
                  <a:srgbClr val="3B3B3B"/>
                </a:solidFill>
                <a:latin typeface="Cambria"/>
                <a:cs typeface="Cambria"/>
              </a:rPr>
              <a:t>expression </a:t>
            </a:r>
            <a:r>
              <a:rPr sz="2360" spc="154" dirty="0">
                <a:solidFill>
                  <a:srgbClr val="3B3B3B"/>
                </a:solidFill>
                <a:latin typeface="Cambria"/>
                <a:cs typeface="Cambria"/>
              </a:rPr>
              <a:t>for </a:t>
            </a:r>
            <a:r>
              <a:rPr sz="2360" spc="185" dirty="0">
                <a:solidFill>
                  <a:srgbClr val="3B3B3B"/>
                </a:solidFill>
                <a:latin typeface="Cambria"/>
                <a:cs typeface="Cambria"/>
              </a:rPr>
              <a:t>strings </a:t>
            </a:r>
            <a:r>
              <a:rPr sz="2360" spc="163" dirty="0">
                <a:solidFill>
                  <a:srgbClr val="3B3B3B"/>
                </a:solidFill>
                <a:latin typeface="Cambria"/>
                <a:cs typeface="Cambria"/>
              </a:rPr>
              <a:t>of </a:t>
            </a:r>
            <a:r>
              <a:rPr sz="2360" spc="204" dirty="0">
                <a:solidFill>
                  <a:srgbClr val="3B3B3B"/>
                </a:solidFill>
                <a:latin typeface="Cambria"/>
                <a:cs typeface="Cambria"/>
              </a:rPr>
              <a:t>length  </a:t>
            </a:r>
            <a:r>
              <a:rPr sz="2360" spc="191" dirty="0">
                <a:solidFill>
                  <a:srgbClr val="3B3B3B"/>
                </a:solidFill>
                <a:latin typeface="Cambria"/>
                <a:cs typeface="Cambria"/>
              </a:rPr>
              <a:t>exactly</a:t>
            </a:r>
            <a:r>
              <a:rPr sz="2360" spc="231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360" spc="172" dirty="0">
                <a:solidFill>
                  <a:srgbClr val="3B3B3B"/>
                </a:solidFill>
                <a:latin typeface="Cambria"/>
                <a:cs typeface="Cambria"/>
              </a:rPr>
              <a:t>four:</a:t>
            </a:r>
            <a:endParaRPr sz="236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71104" y="3140849"/>
            <a:ext cx="3441102" cy="2730524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3267" b="1" spc="-5" dirty="0">
                <a:solidFill>
                  <a:srgbClr val="007F7F"/>
                </a:solidFill>
                <a:latin typeface="Arial"/>
                <a:cs typeface="Arial"/>
              </a:rPr>
              <a:t>(0|1)</a:t>
            </a:r>
            <a:r>
              <a:rPr sz="3267" b="1" spc="-5" dirty="0">
                <a:solidFill>
                  <a:srgbClr val="7F007F"/>
                </a:solidFill>
                <a:latin typeface="Arial"/>
                <a:cs typeface="Arial"/>
              </a:rPr>
              <a:t>(0|1)</a:t>
            </a:r>
            <a:r>
              <a:rPr sz="3267" b="1" spc="-5" dirty="0">
                <a:solidFill>
                  <a:srgbClr val="7F7F00"/>
                </a:solidFill>
                <a:latin typeface="Arial"/>
                <a:cs typeface="Arial"/>
              </a:rPr>
              <a:t>(0|1)</a:t>
            </a:r>
            <a:r>
              <a:rPr sz="3267" b="1" spc="-5" dirty="0">
                <a:solidFill>
                  <a:srgbClr val="7F7F7F"/>
                </a:solidFill>
                <a:latin typeface="Arial"/>
                <a:cs typeface="Arial"/>
              </a:rPr>
              <a:t>(0|1)</a:t>
            </a:r>
            <a:endParaRPr sz="3267">
              <a:latin typeface="Arial"/>
              <a:cs typeface="Arial"/>
            </a:endParaRPr>
          </a:p>
          <a:p>
            <a:pPr>
              <a:spcBef>
                <a:spcPts val="9"/>
              </a:spcBef>
            </a:pPr>
            <a:endParaRPr sz="4901">
              <a:latin typeface="Arial"/>
              <a:cs typeface="Arial"/>
            </a:endParaRPr>
          </a:p>
          <a:p>
            <a:pPr marR="387867" algn="ctr">
              <a:lnSpc>
                <a:spcPts val="2941"/>
              </a:lnSpc>
            </a:pPr>
            <a:r>
              <a:rPr sz="2541" b="1" spc="-5" dirty="0">
                <a:solidFill>
                  <a:srgbClr val="007F7F"/>
                </a:solidFill>
                <a:latin typeface="Arial"/>
                <a:cs typeface="Arial"/>
              </a:rPr>
              <a:t>0</a:t>
            </a:r>
            <a:r>
              <a:rPr sz="2541" b="1" spc="-5" dirty="0">
                <a:solidFill>
                  <a:srgbClr val="7F007F"/>
                </a:solidFill>
                <a:latin typeface="Arial"/>
                <a:cs typeface="Arial"/>
              </a:rPr>
              <a:t>0</a:t>
            </a:r>
            <a:r>
              <a:rPr sz="2541" b="1" spc="-5" dirty="0">
                <a:solidFill>
                  <a:srgbClr val="7F7F00"/>
                </a:solidFill>
                <a:latin typeface="Arial"/>
                <a:cs typeface="Arial"/>
              </a:rPr>
              <a:t>0</a:t>
            </a:r>
            <a:r>
              <a:rPr sz="2541" b="1" spc="-5" dirty="0">
                <a:solidFill>
                  <a:srgbClr val="7F7F7F"/>
                </a:solidFill>
                <a:latin typeface="Arial"/>
                <a:cs typeface="Arial"/>
              </a:rPr>
              <a:t>0</a:t>
            </a:r>
            <a:endParaRPr sz="2541">
              <a:latin typeface="Arial"/>
              <a:cs typeface="Arial"/>
            </a:endParaRPr>
          </a:p>
          <a:p>
            <a:pPr marR="387867" algn="ctr">
              <a:lnSpc>
                <a:spcPts val="2832"/>
              </a:lnSpc>
            </a:pPr>
            <a:r>
              <a:rPr sz="2541" b="1" spc="-5" dirty="0">
                <a:solidFill>
                  <a:srgbClr val="007F7F"/>
                </a:solidFill>
                <a:latin typeface="Arial"/>
                <a:cs typeface="Arial"/>
              </a:rPr>
              <a:t>1</a:t>
            </a:r>
            <a:r>
              <a:rPr sz="2541" b="1" spc="-5" dirty="0">
                <a:solidFill>
                  <a:srgbClr val="7F007F"/>
                </a:solidFill>
                <a:latin typeface="Arial"/>
                <a:cs typeface="Arial"/>
              </a:rPr>
              <a:t>0</a:t>
            </a:r>
            <a:r>
              <a:rPr sz="2541" b="1" spc="-5" dirty="0">
                <a:solidFill>
                  <a:srgbClr val="7F7F00"/>
                </a:solidFill>
                <a:latin typeface="Arial"/>
                <a:cs typeface="Arial"/>
              </a:rPr>
              <a:t>1</a:t>
            </a:r>
            <a:r>
              <a:rPr sz="2541" b="1" spc="-5" dirty="0">
                <a:solidFill>
                  <a:srgbClr val="7F7F7F"/>
                </a:solidFill>
                <a:latin typeface="Arial"/>
                <a:cs typeface="Arial"/>
              </a:rPr>
              <a:t>0</a:t>
            </a:r>
            <a:endParaRPr sz="2541">
              <a:latin typeface="Arial"/>
              <a:cs typeface="Arial"/>
            </a:endParaRPr>
          </a:p>
          <a:p>
            <a:pPr marR="387867" algn="ctr">
              <a:lnSpc>
                <a:spcPts val="2832"/>
              </a:lnSpc>
            </a:pPr>
            <a:r>
              <a:rPr sz="2541" b="1" spc="-5" dirty="0">
                <a:solidFill>
                  <a:srgbClr val="007F7F"/>
                </a:solidFill>
                <a:latin typeface="Arial"/>
                <a:cs typeface="Arial"/>
              </a:rPr>
              <a:t>1</a:t>
            </a:r>
            <a:r>
              <a:rPr sz="2541" b="1" spc="-5" dirty="0">
                <a:solidFill>
                  <a:srgbClr val="7F007F"/>
                </a:solidFill>
                <a:latin typeface="Arial"/>
                <a:cs typeface="Arial"/>
              </a:rPr>
              <a:t>1</a:t>
            </a:r>
            <a:r>
              <a:rPr sz="2541" b="1" spc="-5" dirty="0">
                <a:solidFill>
                  <a:srgbClr val="7F7F00"/>
                </a:solidFill>
                <a:latin typeface="Arial"/>
                <a:cs typeface="Arial"/>
              </a:rPr>
              <a:t>1</a:t>
            </a:r>
            <a:r>
              <a:rPr sz="2541" b="1" spc="-5" dirty="0">
                <a:solidFill>
                  <a:srgbClr val="7F7F7F"/>
                </a:solidFill>
                <a:latin typeface="Arial"/>
                <a:cs typeface="Arial"/>
              </a:rPr>
              <a:t>1</a:t>
            </a:r>
            <a:endParaRPr sz="2541">
              <a:latin typeface="Arial"/>
              <a:cs typeface="Arial"/>
            </a:endParaRPr>
          </a:p>
          <a:p>
            <a:pPr marR="387867" algn="ctr">
              <a:lnSpc>
                <a:spcPts val="2941"/>
              </a:lnSpc>
            </a:pPr>
            <a:r>
              <a:rPr sz="2541" b="1" spc="-5" dirty="0">
                <a:solidFill>
                  <a:srgbClr val="007F7F"/>
                </a:solidFill>
                <a:latin typeface="Arial"/>
                <a:cs typeface="Arial"/>
              </a:rPr>
              <a:t>1</a:t>
            </a:r>
            <a:r>
              <a:rPr sz="2541" b="1" spc="-5" dirty="0">
                <a:solidFill>
                  <a:srgbClr val="7F007F"/>
                </a:solidFill>
                <a:latin typeface="Arial"/>
                <a:cs typeface="Arial"/>
              </a:rPr>
              <a:t>0</a:t>
            </a:r>
            <a:r>
              <a:rPr sz="2541" b="1" spc="-5" dirty="0">
                <a:solidFill>
                  <a:srgbClr val="7F7F00"/>
                </a:solidFill>
                <a:latin typeface="Arial"/>
                <a:cs typeface="Arial"/>
              </a:rPr>
              <a:t>0</a:t>
            </a:r>
            <a:r>
              <a:rPr sz="2541" b="1" spc="-5" dirty="0">
                <a:solidFill>
                  <a:srgbClr val="7F7F7F"/>
                </a:solidFill>
                <a:latin typeface="Arial"/>
                <a:cs typeface="Arial"/>
              </a:rPr>
              <a:t>0</a:t>
            </a:r>
            <a:endParaRPr sz="2541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4574966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62989" y="506452"/>
            <a:ext cx="7250461" cy="626102"/>
          </a:xfrm>
          <a:prstGeom prst="rect">
            <a:avLst/>
          </a:prstGeom>
        </p:spPr>
        <p:txBody>
          <a:bodyPr vert="horz" wrap="square" lIns="0" tIns="11526" rIns="0" bIns="0" rtlCol="0" anchor="ctr">
            <a:spAutoFit/>
          </a:bodyPr>
          <a:lstStyle/>
          <a:p>
            <a:pPr marL="11527">
              <a:lnSpc>
                <a:spcPct val="100000"/>
              </a:lnSpc>
              <a:spcBef>
                <a:spcPts val="91"/>
              </a:spcBef>
            </a:pPr>
            <a:r>
              <a:rPr sz="3993" spc="381" dirty="0"/>
              <a:t>Simple </a:t>
            </a:r>
            <a:r>
              <a:rPr sz="3993" spc="390" dirty="0"/>
              <a:t>Regular</a:t>
            </a:r>
            <a:r>
              <a:rPr sz="3993" spc="354" dirty="0"/>
              <a:t> </a:t>
            </a:r>
            <a:r>
              <a:rPr sz="3993" spc="331" dirty="0"/>
              <a:t>Expressions</a:t>
            </a:r>
            <a:endParaRPr sz="3993"/>
          </a:p>
        </p:txBody>
      </p:sp>
      <p:sp>
        <p:nvSpPr>
          <p:cNvPr id="3" name="object 3"/>
          <p:cNvSpPr txBox="1"/>
          <p:nvPr/>
        </p:nvSpPr>
        <p:spPr>
          <a:xfrm>
            <a:off x="2064188" y="1682803"/>
            <a:ext cx="130821" cy="174651"/>
          </a:xfrm>
          <a:prstGeom prst="rect">
            <a:avLst/>
          </a:prstGeom>
        </p:spPr>
        <p:txBody>
          <a:bodyPr vert="horz" wrap="square" lIns="0" tIns="13831" rIns="0" bIns="0" rtlCol="0">
            <a:spAutoFit/>
          </a:bodyPr>
          <a:lstStyle/>
          <a:p>
            <a:pPr marL="11527">
              <a:spcBef>
                <a:spcPts val="109"/>
              </a:spcBef>
            </a:pPr>
            <a:r>
              <a:rPr sz="1044" spc="213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044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64188" y="2204934"/>
            <a:ext cx="130821" cy="174651"/>
          </a:xfrm>
          <a:prstGeom prst="rect">
            <a:avLst/>
          </a:prstGeom>
        </p:spPr>
        <p:txBody>
          <a:bodyPr vert="horz" wrap="square" lIns="0" tIns="13831" rIns="0" bIns="0" rtlCol="0">
            <a:spAutoFit/>
          </a:bodyPr>
          <a:lstStyle/>
          <a:p>
            <a:pPr marL="11527">
              <a:spcBef>
                <a:spcPts val="109"/>
              </a:spcBef>
            </a:pPr>
            <a:r>
              <a:rPr sz="1044" spc="213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044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58102" y="1400414"/>
            <a:ext cx="7474067" cy="1433088"/>
          </a:xfrm>
          <a:prstGeom prst="rect">
            <a:avLst/>
          </a:prstGeom>
        </p:spPr>
        <p:txBody>
          <a:bodyPr vert="horz" wrap="square" lIns="0" tIns="183264" rIns="0" bIns="0" rtlCol="0">
            <a:spAutoFit/>
          </a:bodyPr>
          <a:lstStyle/>
          <a:p>
            <a:pPr marL="11527">
              <a:spcBef>
                <a:spcPts val="1443"/>
              </a:spcBef>
            </a:pPr>
            <a:r>
              <a:rPr sz="2360" spc="236" dirty="0">
                <a:solidFill>
                  <a:srgbClr val="3B3B3B"/>
                </a:solidFill>
                <a:latin typeface="Cambria"/>
                <a:cs typeface="Cambria"/>
              </a:rPr>
              <a:t>Suppose </a:t>
            </a:r>
            <a:r>
              <a:rPr sz="2360" spc="204" dirty="0">
                <a:solidFill>
                  <a:srgbClr val="3B3B3B"/>
                </a:solidFill>
                <a:latin typeface="Cambria"/>
                <a:cs typeface="Cambria"/>
              </a:rPr>
              <a:t>the </a:t>
            </a:r>
            <a:r>
              <a:rPr sz="2360" spc="154" dirty="0">
                <a:solidFill>
                  <a:srgbClr val="3B3B3B"/>
                </a:solidFill>
                <a:latin typeface="Cambria"/>
                <a:cs typeface="Cambria"/>
              </a:rPr>
              <a:t>only </a:t>
            </a:r>
            <a:r>
              <a:rPr sz="2360" spc="213" dirty="0">
                <a:solidFill>
                  <a:srgbClr val="3B3B3B"/>
                </a:solidFill>
                <a:latin typeface="Cambria"/>
                <a:cs typeface="Cambria"/>
              </a:rPr>
              <a:t>characters are </a:t>
            </a:r>
            <a:r>
              <a:rPr sz="2360" b="1" dirty="0">
                <a:solidFill>
                  <a:srgbClr val="3B3B3B"/>
                </a:solidFill>
                <a:latin typeface="Courier New"/>
                <a:cs typeface="Courier New"/>
              </a:rPr>
              <a:t>0 </a:t>
            </a:r>
            <a:r>
              <a:rPr sz="2360" spc="218" dirty="0">
                <a:solidFill>
                  <a:srgbClr val="3B3B3B"/>
                </a:solidFill>
                <a:latin typeface="Cambria"/>
                <a:cs typeface="Cambria"/>
              </a:rPr>
              <a:t>and</a:t>
            </a:r>
            <a:r>
              <a:rPr sz="2360" spc="-286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360" b="1" spc="123" dirty="0">
                <a:solidFill>
                  <a:srgbClr val="3B3B3B"/>
                </a:solidFill>
                <a:latin typeface="Courier New"/>
                <a:cs typeface="Courier New"/>
              </a:rPr>
              <a:t>1</a:t>
            </a:r>
            <a:r>
              <a:rPr sz="2360" spc="123" dirty="0">
                <a:solidFill>
                  <a:srgbClr val="3B3B3B"/>
                </a:solidFill>
                <a:latin typeface="Cambria"/>
                <a:cs typeface="Cambria"/>
              </a:rPr>
              <a:t>.</a:t>
            </a:r>
            <a:endParaRPr sz="2360">
              <a:latin typeface="Cambria"/>
              <a:cs typeface="Cambria"/>
            </a:endParaRPr>
          </a:p>
          <a:p>
            <a:pPr marL="11527" marR="4611">
              <a:lnSpc>
                <a:spcPts val="2741"/>
              </a:lnSpc>
              <a:spcBef>
                <a:spcPts val="1520"/>
              </a:spcBef>
            </a:pPr>
            <a:r>
              <a:rPr sz="2360" spc="268" dirty="0">
                <a:solidFill>
                  <a:srgbClr val="3B3B3B"/>
                </a:solidFill>
                <a:latin typeface="Cambria"/>
                <a:cs typeface="Cambria"/>
              </a:rPr>
              <a:t>Here </a:t>
            </a:r>
            <a:r>
              <a:rPr sz="2360" spc="141" dirty="0">
                <a:solidFill>
                  <a:srgbClr val="3B3B3B"/>
                </a:solidFill>
                <a:latin typeface="Cambria"/>
                <a:cs typeface="Cambria"/>
              </a:rPr>
              <a:t>is </a:t>
            </a:r>
            <a:r>
              <a:rPr sz="2360" spc="254" dirty="0">
                <a:solidFill>
                  <a:srgbClr val="3B3B3B"/>
                </a:solidFill>
                <a:latin typeface="Cambria"/>
                <a:cs typeface="Cambria"/>
              </a:rPr>
              <a:t>a </a:t>
            </a:r>
            <a:r>
              <a:rPr sz="2360" spc="208" dirty="0">
                <a:solidFill>
                  <a:srgbClr val="3B3B3B"/>
                </a:solidFill>
                <a:latin typeface="Cambria"/>
                <a:cs typeface="Cambria"/>
              </a:rPr>
              <a:t>regular </a:t>
            </a:r>
            <a:r>
              <a:rPr sz="2360" spc="185" dirty="0">
                <a:solidFill>
                  <a:srgbClr val="3B3B3B"/>
                </a:solidFill>
                <a:latin typeface="Cambria"/>
                <a:cs typeface="Cambria"/>
              </a:rPr>
              <a:t>expression </a:t>
            </a:r>
            <a:r>
              <a:rPr sz="2360" spc="154" dirty="0">
                <a:solidFill>
                  <a:srgbClr val="3B3B3B"/>
                </a:solidFill>
                <a:latin typeface="Cambria"/>
                <a:cs typeface="Cambria"/>
              </a:rPr>
              <a:t>for </a:t>
            </a:r>
            <a:r>
              <a:rPr sz="2360" spc="185" dirty="0">
                <a:solidFill>
                  <a:srgbClr val="3B3B3B"/>
                </a:solidFill>
                <a:latin typeface="Cambria"/>
                <a:cs typeface="Cambria"/>
              </a:rPr>
              <a:t>strings </a:t>
            </a:r>
            <a:r>
              <a:rPr sz="2360" spc="163" dirty="0">
                <a:solidFill>
                  <a:srgbClr val="3B3B3B"/>
                </a:solidFill>
                <a:latin typeface="Cambria"/>
                <a:cs typeface="Cambria"/>
              </a:rPr>
              <a:t>of </a:t>
            </a:r>
            <a:r>
              <a:rPr sz="2360" spc="204" dirty="0">
                <a:solidFill>
                  <a:srgbClr val="3B3B3B"/>
                </a:solidFill>
                <a:latin typeface="Cambria"/>
                <a:cs typeface="Cambria"/>
              </a:rPr>
              <a:t>length  </a:t>
            </a:r>
            <a:r>
              <a:rPr sz="2360" spc="191" dirty="0">
                <a:solidFill>
                  <a:srgbClr val="3B3B3B"/>
                </a:solidFill>
                <a:latin typeface="Cambria"/>
                <a:cs typeface="Cambria"/>
              </a:rPr>
              <a:t>exactly</a:t>
            </a:r>
            <a:r>
              <a:rPr sz="2360" spc="231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360" spc="172" dirty="0">
                <a:solidFill>
                  <a:srgbClr val="3B3B3B"/>
                </a:solidFill>
                <a:latin typeface="Cambria"/>
                <a:cs typeface="Cambria"/>
              </a:rPr>
              <a:t>four:</a:t>
            </a:r>
            <a:endParaRPr sz="236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576175" y="3140849"/>
            <a:ext cx="1432112" cy="2730524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3267" b="1" spc="-5" dirty="0">
                <a:solidFill>
                  <a:srgbClr val="007F7F"/>
                </a:solidFill>
                <a:latin typeface="Arial"/>
                <a:cs typeface="Arial"/>
              </a:rPr>
              <a:t>(0|1){4}</a:t>
            </a:r>
            <a:endParaRPr sz="3267">
              <a:latin typeface="Arial"/>
              <a:cs typeface="Arial"/>
            </a:endParaRPr>
          </a:p>
          <a:p>
            <a:pPr>
              <a:spcBef>
                <a:spcPts val="9"/>
              </a:spcBef>
            </a:pPr>
            <a:endParaRPr sz="4901">
              <a:latin typeface="Arial"/>
              <a:cs typeface="Arial"/>
            </a:endParaRPr>
          </a:p>
          <a:p>
            <a:pPr marL="159066">
              <a:lnSpc>
                <a:spcPts val="2941"/>
              </a:lnSpc>
            </a:pPr>
            <a:r>
              <a:rPr sz="2541" b="1" spc="-5" dirty="0">
                <a:solidFill>
                  <a:srgbClr val="007F7F"/>
                </a:solidFill>
                <a:latin typeface="Arial"/>
                <a:cs typeface="Arial"/>
              </a:rPr>
              <a:t>0</a:t>
            </a:r>
            <a:r>
              <a:rPr sz="2541" b="1" spc="-5" dirty="0">
                <a:solidFill>
                  <a:srgbClr val="7F007F"/>
                </a:solidFill>
                <a:latin typeface="Arial"/>
                <a:cs typeface="Arial"/>
              </a:rPr>
              <a:t>0</a:t>
            </a:r>
            <a:r>
              <a:rPr sz="2541" b="1" spc="-5" dirty="0">
                <a:solidFill>
                  <a:srgbClr val="7F7F00"/>
                </a:solidFill>
                <a:latin typeface="Arial"/>
                <a:cs typeface="Arial"/>
              </a:rPr>
              <a:t>0</a:t>
            </a:r>
            <a:r>
              <a:rPr sz="2541" b="1" spc="-5" dirty="0">
                <a:solidFill>
                  <a:srgbClr val="7F7F7F"/>
                </a:solidFill>
                <a:latin typeface="Arial"/>
                <a:cs typeface="Arial"/>
              </a:rPr>
              <a:t>0</a:t>
            </a:r>
            <a:endParaRPr sz="2541">
              <a:latin typeface="Arial"/>
              <a:cs typeface="Arial"/>
            </a:endParaRPr>
          </a:p>
          <a:p>
            <a:pPr marL="159066">
              <a:lnSpc>
                <a:spcPts val="2832"/>
              </a:lnSpc>
            </a:pPr>
            <a:r>
              <a:rPr sz="2541" b="1" spc="-5" dirty="0">
                <a:solidFill>
                  <a:srgbClr val="007F7F"/>
                </a:solidFill>
                <a:latin typeface="Arial"/>
                <a:cs typeface="Arial"/>
              </a:rPr>
              <a:t>1</a:t>
            </a:r>
            <a:r>
              <a:rPr sz="2541" b="1" spc="-5" dirty="0">
                <a:solidFill>
                  <a:srgbClr val="7F007F"/>
                </a:solidFill>
                <a:latin typeface="Arial"/>
                <a:cs typeface="Arial"/>
              </a:rPr>
              <a:t>0</a:t>
            </a:r>
            <a:r>
              <a:rPr sz="2541" b="1" spc="-5" dirty="0">
                <a:solidFill>
                  <a:srgbClr val="7F7F00"/>
                </a:solidFill>
                <a:latin typeface="Arial"/>
                <a:cs typeface="Arial"/>
              </a:rPr>
              <a:t>1</a:t>
            </a:r>
            <a:r>
              <a:rPr sz="2541" b="1" spc="-5" dirty="0">
                <a:solidFill>
                  <a:srgbClr val="7F7F7F"/>
                </a:solidFill>
                <a:latin typeface="Arial"/>
                <a:cs typeface="Arial"/>
              </a:rPr>
              <a:t>0</a:t>
            </a:r>
            <a:endParaRPr sz="2541">
              <a:latin typeface="Arial"/>
              <a:cs typeface="Arial"/>
            </a:endParaRPr>
          </a:p>
          <a:p>
            <a:pPr marL="159066">
              <a:lnSpc>
                <a:spcPts val="2832"/>
              </a:lnSpc>
            </a:pPr>
            <a:r>
              <a:rPr sz="2541" b="1" spc="-5" dirty="0">
                <a:solidFill>
                  <a:srgbClr val="007F7F"/>
                </a:solidFill>
                <a:latin typeface="Arial"/>
                <a:cs typeface="Arial"/>
              </a:rPr>
              <a:t>1</a:t>
            </a:r>
            <a:r>
              <a:rPr sz="2541" b="1" spc="-5" dirty="0">
                <a:solidFill>
                  <a:srgbClr val="7F007F"/>
                </a:solidFill>
                <a:latin typeface="Arial"/>
                <a:cs typeface="Arial"/>
              </a:rPr>
              <a:t>1</a:t>
            </a:r>
            <a:r>
              <a:rPr sz="2541" b="1" spc="-5" dirty="0">
                <a:solidFill>
                  <a:srgbClr val="7F7F00"/>
                </a:solidFill>
                <a:latin typeface="Arial"/>
                <a:cs typeface="Arial"/>
              </a:rPr>
              <a:t>1</a:t>
            </a:r>
            <a:r>
              <a:rPr sz="2541" b="1" spc="-5" dirty="0">
                <a:solidFill>
                  <a:srgbClr val="7F7F7F"/>
                </a:solidFill>
                <a:latin typeface="Arial"/>
                <a:cs typeface="Arial"/>
              </a:rPr>
              <a:t>1</a:t>
            </a:r>
            <a:endParaRPr sz="2541">
              <a:latin typeface="Arial"/>
              <a:cs typeface="Arial"/>
            </a:endParaRPr>
          </a:p>
          <a:p>
            <a:pPr marL="159066">
              <a:lnSpc>
                <a:spcPts val="2941"/>
              </a:lnSpc>
            </a:pPr>
            <a:r>
              <a:rPr sz="2541" b="1" spc="-5" dirty="0">
                <a:solidFill>
                  <a:srgbClr val="007F7F"/>
                </a:solidFill>
                <a:latin typeface="Arial"/>
                <a:cs typeface="Arial"/>
              </a:rPr>
              <a:t>1</a:t>
            </a:r>
            <a:r>
              <a:rPr sz="2541" b="1" spc="-5" dirty="0">
                <a:solidFill>
                  <a:srgbClr val="7F007F"/>
                </a:solidFill>
                <a:latin typeface="Arial"/>
                <a:cs typeface="Arial"/>
              </a:rPr>
              <a:t>0</a:t>
            </a:r>
            <a:r>
              <a:rPr sz="2541" b="1" spc="-5" dirty="0">
                <a:solidFill>
                  <a:srgbClr val="7F7F00"/>
                </a:solidFill>
                <a:latin typeface="Arial"/>
                <a:cs typeface="Arial"/>
              </a:rPr>
              <a:t>0</a:t>
            </a:r>
            <a:r>
              <a:rPr sz="2541" b="1" spc="-5" dirty="0">
                <a:solidFill>
                  <a:srgbClr val="7F7F7F"/>
                </a:solidFill>
                <a:latin typeface="Arial"/>
                <a:cs typeface="Arial"/>
              </a:rPr>
              <a:t>0</a:t>
            </a:r>
            <a:endParaRPr sz="2541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149371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62989" y="506452"/>
            <a:ext cx="7250461" cy="626102"/>
          </a:xfrm>
          <a:prstGeom prst="rect">
            <a:avLst/>
          </a:prstGeom>
        </p:spPr>
        <p:txBody>
          <a:bodyPr vert="horz" wrap="square" lIns="0" tIns="11526" rIns="0" bIns="0" rtlCol="0" anchor="ctr">
            <a:spAutoFit/>
          </a:bodyPr>
          <a:lstStyle/>
          <a:p>
            <a:pPr marL="11527">
              <a:lnSpc>
                <a:spcPct val="100000"/>
              </a:lnSpc>
              <a:spcBef>
                <a:spcPts val="91"/>
              </a:spcBef>
            </a:pPr>
            <a:r>
              <a:rPr sz="3993" spc="381" dirty="0"/>
              <a:t>Simple </a:t>
            </a:r>
            <a:r>
              <a:rPr sz="3993" spc="390" dirty="0"/>
              <a:t>Regular</a:t>
            </a:r>
            <a:r>
              <a:rPr sz="3993" spc="354" dirty="0"/>
              <a:t> </a:t>
            </a:r>
            <a:r>
              <a:rPr sz="3993" spc="331" dirty="0"/>
              <a:t>Expressions</a:t>
            </a:r>
            <a:endParaRPr sz="3993"/>
          </a:p>
        </p:txBody>
      </p:sp>
      <p:sp>
        <p:nvSpPr>
          <p:cNvPr id="3" name="object 3"/>
          <p:cNvSpPr txBox="1"/>
          <p:nvPr/>
        </p:nvSpPr>
        <p:spPr>
          <a:xfrm>
            <a:off x="2064188" y="1682803"/>
            <a:ext cx="130821" cy="174651"/>
          </a:xfrm>
          <a:prstGeom prst="rect">
            <a:avLst/>
          </a:prstGeom>
        </p:spPr>
        <p:txBody>
          <a:bodyPr vert="horz" wrap="square" lIns="0" tIns="13831" rIns="0" bIns="0" rtlCol="0">
            <a:spAutoFit/>
          </a:bodyPr>
          <a:lstStyle/>
          <a:p>
            <a:pPr marL="11527">
              <a:spcBef>
                <a:spcPts val="109"/>
              </a:spcBef>
            </a:pPr>
            <a:r>
              <a:rPr sz="1044" spc="213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044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64188" y="2204934"/>
            <a:ext cx="130821" cy="174651"/>
          </a:xfrm>
          <a:prstGeom prst="rect">
            <a:avLst/>
          </a:prstGeom>
        </p:spPr>
        <p:txBody>
          <a:bodyPr vert="horz" wrap="square" lIns="0" tIns="13831" rIns="0" bIns="0" rtlCol="0">
            <a:spAutoFit/>
          </a:bodyPr>
          <a:lstStyle/>
          <a:p>
            <a:pPr marL="11527">
              <a:spcBef>
                <a:spcPts val="109"/>
              </a:spcBef>
            </a:pPr>
            <a:r>
              <a:rPr sz="1044" spc="213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044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58102" y="1400414"/>
            <a:ext cx="7474067" cy="1433088"/>
          </a:xfrm>
          <a:prstGeom prst="rect">
            <a:avLst/>
          </a:prstGeom>
        </p:spPr>
        <p:txBody>
          <a:bodyPr vert="horz" wrap="square" lIns="0" tIns="183264" rIns="0" bIns="0" rtlCol="0">
            <a:spAutoFit/>
          </a:bodyPr>
          <a:lstStyle/>
          <a:p>
            <a:pPr marL="11527">
              <a:spcBef>
                <a:spcPts val="1443"/>
              </a:spcBef>
            </a:pPr>
            <a:r>
              <a:rPr sz="2360" spc="236" dirty="0">
                <a:solidFill>
                  <a:srgbClr val="3B3B3B"/>
                </a:solidFill>
                <a:latin typeface="Cambria"/>
                <a:cs typeface="Cambria"/>
              </a:rPr>
              <a:t>Suppose </a:t>
            </a:r>
            <a:r>
              <a:rPr sz="2360" spc="204" dirty="0">
                <a:solidFill>
                  <a:srgbClr val="3B3B3B"/>
                </a:solidFill>
                <a:latin typeface="Cambria"/>
                <a:cs typeface="Cambria"/>
              </a:rPr>
              <a:t>the </a:t>
            </a:r>
            <a:r>
              <a:rPr sz="2360" spc="154" dirty="0">
                <a:solidFill>
                  <a:srgbClr val="3B3B3B"/>
                </a:solidFill>
                <a:latin typeface="Cambria"/>
                <a:cs typeface="Cambria"/>
              </a:rPr>
              <a:t>only </a:t>
            </a:r>
            <a:r>
              <a:rPr sz="2360" spc="213" dirty="0">
                <a:solidFill>
                  <a:srgbClr val="3B3B3B"/>
                </a:solidFill>
                <a:latin typeface="Cambria"/>
                <a:cs typeface="Cambria"/>
              </a:rPr>
              <a:t>characters are </a:t>
            </a:r>
            <a:r>
              <a:rPr sz="2360" b="1" dirty="0">
                <a:solidFill>
                  <a:srgbClr val="3B3B3B"/>
                </a:solidFill>
                <a:latin typeface="Courier New"/>
                <a:cs typeface="Courier New"/>
              </a:rPr>
              <a:t>0 </a:t>
            </a:r>
            <a:r>
              <a:rPr sz="2360" spc="218" dirty="0">
                <a:solidFill>
                  <a:srgbClr val="3B3B3B"/>
                </a:solidFill>
                <a:latin typeface="Cambria"/>
                <a:cs typeface="Cambria"/>
              </a:rPr>
              <a:t>and</a:t>
            </a:r>
            <a:r>
              <a:rPr sz="2360" spc="-286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360" b="1" spc="123" dirty="0">
                <a:solidFill>
                  <a:srgbClr val="3B3B3B"/>
                </a:solidFill>
                <a:latin typeface="Courier New"/>
                <a:cs typeface="Courier New"/>
              </a:rPr>
              <a:t>1</a:t>
            </a:r>
            <a:r>
              <a:rPr sz="2360" spc="123" dirty="0">
                <a:solidFill>
                  <a:srgbClr val="3B3B3B"/>
                </a:solidFill>
                <a:latin typeface="Cambria"/>
                <a:cs typeface="Cambria"/>
              </a:rPr>
              <a:t>.</a:t>
            </a:r>
            <a:endParaRPr sz="2360">
              <a:latin typeface="Cambria"/>
              <a:cs typeface="Cambria"/>
            </a:endParaRPr>
          </a:p>
          <a:p>
            <a:pPr marL="11527" marR="4611">
              <a:lnSpc>
                <a:spcPts val="2741"/>
              </a:lnSpc>
              <a:spcBef>
                <a:spcPts val="1520"/>
              </a:spcBef>
            </a:pPr>
            <a:r>
              <a:rPr sz="2360" spc="268" dirty="0">
                <a:solidFill>
                  <a:srgbClr val="3B3B3B"/>
                </a:solidFill>
                <a:latin typeface="Cambria"/>
                <a:cs typeface="Cambria"/>
              </a:rPr>
              <a:t>Here </a:t>
            </a:r>
            <a:r>
              <a:rPr sz="2360" spc="141" dirty="0">
                <a:solidFill>
                  <a:srgbClr val="3B3B3B"/>
                </a:solidFill>
                <a:latin typeface="Cambria"/>
                <a:cs typeface="Cambria"/>
              </a:rPr>
              <a:t>is </a:t>
            </a:r>
            <a:r>
              <a:rPr sz="2360" spc="254" dirty="0">
                <a:solidFill>
                  <a:srgbClr val="3B3B3B"/>
                </a:solidFill>
                <a:latin typeface="Cambria"/>
                <a:cs typeface="Cambria"/>
              </a:rPr>
              <a:t>a </a:t>
            </a:r>
            <a:r>
              <a:rPr sz="2360" spc="208" dirty="0">
                <a:solidFill>
                  <a:srgbClr val="3B3B3B"/>
                </a:solidFill>
                <a:latin typeface="Cambria"/>
                <a:cs typeface="Cambria"/>
              </a:rPr>
              <a:t>regular </a:t>
            </a:r>
            <a:r>
              <a:rPr sz="2360" spc="185" dirty="0">
                <a:solidFill>
                  <a:srgbClr val="3B3B3B"/>
                </a:solidFill>
                <a:latin typeface="Cambria"/>
                <a:cs typeface="Cambria"/>
              </a:rPr>
              <a:t>expression </a:t>
            </a:r>
            <a:r>
              <a:rPr sz="2360" spc="154" dirty="0">
                <a:solidFill>
                  <a:srgbClr val="3B3B3B"/>
                </a:solidFill>
                <a:latin typeface="Cambria"/>
                <a:cs typeface="Cambria"/>
              </a:rPr>
              <a:t>for </a:t>
            </a:r>
            <a:r>
              <a:rPr sz="2360" spc="185" dirty="0">
                <a:solidFill>
                  <a:srgbClr val="3B3B3B"/>
                </a:solidFill>
                <a:latin typeface="Cambria"/>
                <a:cs typeface="Cambria"/>
              </a:rPr>
              <a:t>strings </a:t>
            </a:r>
            <a:r>
              <a:rPr sz="2360" spc="163" dirty="0">
                <a:solidFill>
                  <a:srgbClr val="3B3B3B"/>
                </a:solidFill>
                <a:latin typeface="Cambria"/>
                <a:cs typeface="Cambria"/>
              </a:rPr>
              <a:t>of </a:t>
            </a:r>
            <a:r>
              <a:rPr sz="2360" spc="204" dirty="0">
                <a:solidFill>
                  <a:srgbClr val="3B3B3B"/>
                </a:solidFill>
                <a:latin typeface="Cambria"/>
                <a:cs typeface="Cambria"/>
              </a:rPr>
              <a:t>length  </a:t>
            </a:r>
            <a:r>
              <a:rPr sz="2360" spc="191" dirty="0">
                <a:solidFill>
                  <a:srgbClr val="3B3B3B"/>
                </a:solidFill>
                <a:latin typeface="Cambria"/>
                <a:cs typeface="Cambria"/>
              </a:rPr>
              <a:t>exactly</a:t>
            </a:r>
            <a:r>
              <a:rPr sz="2360" spc="231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360" spc="172" dirty="0">
                <a:solidFill>
                  <a:srgbClr val="3B3B3B"/>
                </a:solidFill>
                <a:latin typeface="Cambria"/>
                <a:cs typeface="Cambria"/>
              </a:rPr>
              <a:t>four:</a:t>
            </a:r>
            <a:endParaRPr sz="236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576175" y="3140849"/>
            <a:ext cx="1430959" cy="2730524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3267" b="1" spc="-9" dirty="0">
                <a:solidFill>
                  <a:srgbClr val="007F7F"/>
                </a:solidFill>
                <a:latin typeface="Arial"/>
                <a:cs typeface="Arial"/>
              </a:rPr>
              <a:t>(</a:t>
            </a:r>
            <a:r>
              <a:rPr sz="3267" b="1" dirty="0">
                <a:solidFill>
                  <a:srgbClr val="007F7F"/>
                </a:solidFill>
                <a:latin typeface="Arial"/>
                <a:cs typeface="Arial"/>
              </a:rPr>
              <a:t>0|</a:t>
            </a:r>
            <a:r>
              <a:rPr sz="3267" b="1" spc="-5" dirty="0">
                <a:solidFill>
                  <a:srgbClr val="007F7F"/>
                </a:solidFill>
                <a:latin typeface="Arial"/>
                <a:cs typeface="Arial"/>
              </a:rPr>
              <a:t>1)</a:t>
            </a:r>
            <a:r>
              <a:rPr sz="3267" b="1" spc="5" dirty="0">
                <a:solidFill>
                  <a:srgbClr val="007F7F"/>
                </a:solidFill>
                <a:latin typeface="Arial"/>
                <a:cs typeface="Arial"/>
              </a:rPr>
              <a:t>{</a:t>
            </a:r>
            <a:r>
              <a:rPr sz="3267" b="1" spc="-5" dirty="0">
                <a:solidFill>
                  <a:srgbClr val="007F7F"/>
                </a:solidFill>
                <a:latin typeface="Arial"/>
                <a:cs typeface="Arial"/>
              </a:rPr>
              <a:t>4}</a:t>
            </a:r>
            <a:endParaRPr sz="3267">
              <a:latin typeface="Arial"/>
              <a:cs typeface="Arial"/>
            </a:endParaRPr>
          </a:p>
          <a:p>
            <a:pPr>
              <a:spcBef>
                <a:spcPts val="9"/>
              </a:spcBef>
            </a:pPr>
            <a:endParaRPr sz="4901">
              <a:latin typeface="Arial"/>
              <a:cs typeface="Arial"/>
            </a:endParaRPr>
          </a:p>
          <a:p>
            <a:pPr marL="159066">
              <a:lnSpc>
                <a:spcPts val="2941"/>
              </a:lnSpc>
            </a:pPr>
            <a:r>
              <a:rPr sz="2541" b="1" spc="-5" dirty="0">
                <a:solidFill>
                  <a:srgbClr val="007F7F"/>
                </a:solidFill>
                <a:latin typeface="Arial"/>
                <a:cs typeface="Arial"/>
              </a:rPr>
              <a:t>0000</a:t>
            </a:r>
            <a:endParaRPr sz="2541">
              <a:latin typeface="Arial"/>
              <a:cs typeface="Arial"/>
            </a:endParaRPr>
          </a:p>
          <a:p>
            <a:pPr marL="159066">
              <a:lnSpc>
                <a:spcPts val="2832"/>
              </a:lnSpc>
            </a:pPr>
            <a:r>
              <a:rPr sz="2541" b="1" spc="-5" dirty="0">
                <a:solidFill>
                  <a:srgbClr val="007F7F"/>
                </a:solidFill>
                <a:latin typeface="Arial"/>
                <a:cs typeface="Arial"/>
              </a:rPr>
              <a:t>1010</a:t>
            </a:r>
            <a:endParaRPr sz="2541">
              <a:latin typeface="Arial"/>
              <a:cs typeface="Arial"/>
            </a:endParaRPr>
          </a:p>
          <a:p>
            <a:pPr marL="185577">
              <a:lnSpc>
                <a:spcPts val="2832"/>
              </a:lnSpc>
            </a:pPr>
            <a:r>
              <a:rPr sz="2541" b="1" spc="-109" dirty="0">
                <a:solidFill>
                  <a:srgbClr val="007F7F"/>
                </a:solidFill>
                <a:latin typeface="Arial"/>
                <a:cs typeface="Arial"/>
              </a:rPr>
              <a:t>1111</a:t>
            </a:r>
            <a:endParaRPr sz="2541">
              <a:latin typeface="Arial"/>
              <a:cs typeface="Arial"/>
            </a:endParaRPr>
          </a:p>
          <a:p>
            <a:pPr marL="159066">
              <a:lnSpc>
                <a:spcPts val="2941"/>
              </a:lnSpc>
            </a:pPr>
            <a:r>
              <a:rPr sz="2541" b="1" spc="-5" dirty="0">
                <a:solidFill>
                  <a:srgbClr val="007F7F"/>
                </a:solidFill>
                <a:latin typeface="Arial"/>
                <a:cs typeface="Arial"/>
              </a:rPr>
              <a:t>1000</a:t>
            </a:r>
            <a:endParaRPr sz="2541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9784034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62989" y="506452"/>
            <a:ext cx="7250461" cy="626102"/>
          </a:xfrm>
          <a:prstGeom prst="rect">
            <a:avLst/>
          </a:prstGeom>
        </p:spPr>
        <p:txBody>
          <a:bodyPr vert="horz" wrap="square" lIns="0" tIns="11526" rIns="0" bIns="0" rtlCol="0" anchor="ctr">
            <a:spAutoFit/>
          </a:bodyPr>
          <a:lstStyle/>
          <a:p>
            <a:pPr marL="11527">
              <a:lnSpc>
                <a:spcPct val="100000"/>
              </a:lnSpc>
              <a:spcBef>
                <a:spcPts val="91"/>
              </a:spcBef>
            </a:pPr>
            <a:r>
              <a:rPr sz="3993" spc="381" dirty="0"/>
              <a:t>Simple </a:t>
            </a:r>
            <a:r>
              <a:rPr sz="3993" spc="390" dirty="0"/>
              <a:t>Regular</a:t>
            </a:r>
            <a:r>
              <a:rPr sz="3993" spc="354" dirty="0"/>
              <a:t> </a:t>
            </a:r>
            <a:r>
              <a:rPr sz="3993" spc="331" dirty="0"/>
              <a:t>Expressions</a:t>
            </a:r>
            <a:endParaRPr sz="3993"/>
          </a:p>
        </p:txBody>
      </p:sp>
      <p:sp>
        <p:nvSpPr>
          <p:cNvPr id="3" name="object 3"/>
          <p:cNvSpPr txBox="1"/>
          <p:nvPr/>
        </p:nvSpPr>
        <p:spPr>
          <a:xfrm>
            <a:off x="2064188" y="1682803"/>
            <a:ext cx="130821" cy="174651"/>
          </a:xfrm>
          <a:prstGeom prst="rect">
            <a:avLst/>
          </a:prstGeom>
        </p:spPr>
        <p:txBody>
          <a:bodyPr vert="horz" wrap="square" lIns="0" tIns="13831" rIns="0" bIns="0" rtlCol="0">
            <a:spAutoFit/>
          </a:bodyPr>
          <a:lstStyle/>
          <a:p>
            <a:pPr marL="11527">
              <a:spcBef>
                <a:spcPts val="109"/>
              </a:spcBef>
            </a:pPr>
            <a:r>
              <a:rPr sz="1044" spc="213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044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64188" y="2204934"/>
            <a:ext cx="130821" cy="174651"/>
          </a:xfrm>
          <a:prstGeom prst="rect">
            <a:avLst/>
          </a:prstGeom>
        </p:spPr>
        <p:txBody>
          <a:bodyPr vert="horz" wrap="square" lIns="0" tIns="13831" rIns="0" bIns="0" rtlCol="0">
            <a:spAutoFit/>
          </a:bodyPr>
          <a:lstStyle/>
          <a:p>
            <a:pPr marL="11527">
              <a:spcBef>
                <a:spcPts val="109"/>
              </a:spcBef>
            </a:pPr>
            <a:r>
              <a:rPr sz="1044" spc="213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044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58101" y="1400414"/>
            <a:ext cx="6730061" cy="1433088"/>
          </a:xfrm>
          <a:prstGeom prst="rect">
            <a:avLst/>
          </a:prstGeom>
        </p:spPr>
        <p:txBody>
          <a:bodyPr vert="horz" wrap="square" lIns="0" tIns="183264" rIns="0" bIns="0" rtlCol="0">
            <a:spAutoFit/>
          </a:bodyPr>
          <a:lstStyle/>
          <a:p>
            <a:pPr marL="11527">
              <a:spcBef>
                <a:spcPts val="1443"/>
              </a:spcBef>
            </a:pPr>
            <a:r>
              <a:rPr sz="2360" spc="236" dirty="0">
                <a:solidFill>
                  <a:srgbClr val="3B3B3B"/>
                </a:solidFill>
                <a:latin typeface="Cambria"/>
                <a:cs typeface="Cambria"/>
              </a:rPr>
              <a:t>Suppose </a:t>
            </a:r>
            <a:r>
              <a:rPr sz="2360" spc="204" dirty="0">
                <a:solidFill>
                  <a:srgbClr val="3B3B3B"/>
                </a:solidFill>
                <a:latin typeface="Cambria"/>
                <a:cs typeface="Cambria"/>
              </a:rPr>
              <a:t>the </a:t>
            </a:r>
            <a:r>
              <a:rPr sz="2360" spc="154" dirty="0">
                <a:solidFill>
                  <a:srgbClr val="3B3B3B"/>
                </a:solidFill>
                <a:latin typeface="Cambria"/>
                <a:cs typeface="Cambria"/>
              </a:rPr>
              <a:t>only </a:t>
            </a:r>
            <a:r>
              <a:rPr sz="2360" spc="213" dirty="0">
                <a:solidFill>
                  <a:srgbClr val="3B3B3B"/>
                </a:solidFill>
                <a:latin typeface="Cambria"/>
                <a:cs typeface="Cambria"/>
              </a:rPr>
              <a:t>characters are </a:t>
            </a:r>
            <a:r>
              <a:rPr sz="2360" b="1" dirty="0">
                <a:solidFill>
                  <a:srgbClr val="3B3B3B"/>
                </a:solidFill>
                <a:latin typeface="Courier New"/>
                <a:cs typeface="Courier New"/>
              </a:rPr>
              <a:t>0 </a:t>
            </a:r>
            <a:r>
              <a:rPr sz="2360" spc="218" dirty="0">
                <a:solidFill>
                  <a:srgbClr val="3B3B3B"/>
                </a:solidFill>
                <a:latin typeface="Cambria"/>
                <a:cs typeface="Cambria"/>
              </a:rPr>
              <a:t>and</a:t>
            </a:r>
            <a:r>
              <a:rPr sz="2360" spc="-286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360" b="1" spc="123" dirty="0">
                <a:solidFill>
                  <a:srgbClr val="3B3B3B"/>
                </a:solidFill>
                <a:latin typeface="Courier New"/>
                <a:cs typeface="Courier New"/>
              </a:rPr>
              <a:t>1</a:t>
            </a:r>
            <a:r>
              <a:rPr sz="2360" spc="123" dirty="0">
                <a:solidFill>
                  <a:srgbClr val="3B3B3B"/>
                </a:solidFill>
                <a:latin typeface="Cambria"/>
                <a:cs typeface="Cambria"/>
              </a:rPr>
              <a:t>.</a:t>
            </a:r>
            <a:endParaRPr sz="2360">
              <a:latin typeface="Cambria"/>
              <a:cs typeface="Cambria"/>
            </a:endParaRPr>
          </a:p>
          <a:p>
            <a:pPr marL="11527" marR="4611">
              <a:lnSpc>
                <a:spcPts val="2741"/>
              </a:lnSpc>
              <a:spcBef>
                <a:spcPts val="1520"/>
              </a:spcBef>
            </a:pPr>
            <a:r>
              <a:rPr sz="2360" spc="268" dirty="0">
                <a:solidFill>
                  <a:srgbClr val="3B3B3B"/>
                </a:solidFill>
                <a:latin typeface="Cambria"/>
                <a:cs typeface="Cambria"/>
              </a:rPr>
              <a:t>Here </a:t>
            </a:r>
            <a:r>
              <a:rPr sz="2360" spc="141" dirty="0">
                <a:solidFill>
                  <a:srgbClr val="3B3B3B"/>
                </a:solidFill>
                <a:latin typeface="Cambria"/>
                <a:cs typeface="Cambria"/>
              </a:rPr>
              <a:t>is </a:t>
            </a:r>
            <a:r>
              <a:rPr sz="2360" spc="254" dirty="0">
                <a:solidFill>
                  <a:srgbClr val="3B3B3B"/>
                </a:solidFill>
                <a:latin typeface="Cambria"/>
                <a:cs typeface="Cambria"/>
              </a:rPr>
              <a:t>a </a:t>
            </a:r>
            <a:r>
              <a:rPr sz="2360" spc="208" dirty="0">
                <a:solidFill>
                  <a:srgbClr val="3B3B3B"/>
                </a:solidFill>
                <a:latin typeface="Cambria"/>
                <a:cs typeface="Cambria"/>
              </a:rPr>
              <a:t>regular </a:t>
            </a:r>
            <a:r>
              <a:rPr sz="2360" spc="185" dirty="0">
                <a:solidFill>
                  <a:srgbClr val="3B3B3B"/>
                </a:solidFill>
                <a:latin typeface="Cambria"/>
                <a:cs typeface="Cambria"/>
              </a:rPr>
              <a:t>expression </a:t>
            </a:r>
            <a:r>
              <a:rPr sz="2360" spc="154" dirty="0">
                <a:solidFill>
                  <a:srgbClr val="3B3B3B"/>
                </a:solidFill>
                <a:latin typeface="Cambria"/>
                <a:cs typeface="Cambria"/>
              </a:rPr>
              <a:t>for </a:t>
            </a:r>
            <a:r>
              <a:rPr sz="2360" spc="185" dirty="0">
                <a:solidFill>
                  <a:srgbClr val="3B3B3B"/>
                </a:solidFill>
                <a:latin typeface="Cambria"/>
                <a:cs typeface="Cambria"/>
              </a:rPr>
              <a:t>strings that  </a:t>
            </a:r>
            <a:r>
              <a:rPr sz="2360" spc="191" dirty="0">
                <a:solidFill>
                  <a:srgbClr val="3B3B3B"/>
                </a:solidFill>
                <a:latin typeface="Cambria"/>
                <a:cs typeface="Cambria"/>
              </a:rPr>
              <a:t>contain </a:t>
            </a:r>
            <a:r>
              <a:rPr sz="2360" spc="200" dirty="0">
                <a:solidFill>
                  <a:srgbClr val="3B3B3B"/>
                </a:solidFill>
                <a:latin typeface="Cambria"/>
                <a:cs typeface="Cambria"/>
              </a:rPr>
              <a:t>at </a:t>
            </a:r>
            <a:r>
              <a:rPr sz="2360" spc="195" dirty="0">
                <a:solidFill>
                  <a:srgbClr val="3B3B3B"/>
                </a:solidFill>
                <a:latin typeface="Cambria"/>
                <a:cs typeface="Cambria"/>
              </a:rPr>
              <a:t>most </a:t>
            </a:r>
            <a:r>
              <a:rPr sz="2360" spc="204" dirty="0">
                <a:solidFill>
                  <a:srgbClr val="3B3B3B"/>
                </a:solidFill>
                <a:latin typeface="Cambria"/>
                <a:cs typeface="Cambria"/>
              </a:rPr>
              <a:t>one</a:t>
            </a:r>
            <a:r>
              <a:rPr sz="2360" spc="300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360" spc="177" dirty="0">
                <a:solidFill>
                  <a:srgbClr val="3B3B3B"/>
                </a:solidFill>
                <a:latin typeface="Cambria"/>
                <a:cs typeface="Cambria"/>
              </a:rPr>
              <a:t>zero:</a:t>
            </a:r>
            <a:endParaRPr sz="236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35907291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62989" y="506452"/>
            <a:ext cx="7250461" cy="626102"/>
          </a:xfrm>
          <a:prstGeom prst="rect">
            <a:avLst/>
          </a:prstGeom>
        </p:spPr>
        <p:txBody>
          <a:bodyPr vert="horz" wrap="square" lIns="0" tIns="11526" rIns="0" bIns="0" rtlCol="0" anchor="ctr">
            <a:spAutoFit/>
          </a:bodyPr>
          <a:lstStyle/>
          <a:p>
            <a:pPr marL="11527">
              <a:lnSpc>
                <a:spcPct val="100000"/>
              </a:lnSpc>
              <a:spcBef>
                <a:spcPts val="91"/>
              </a:spcBef>
            </a:pPr>
            <a:r>
              <a:rPr sz="3993" spc="381" dirty="0"/>
              <a:t>Simple </a:t>
            </a:r>
            <a:r>
              <a:rPr sz="3993" spc="390" dirty="0"/>
              <a:t>Regular</a:t>
            </a:r>
            <a:r>
              <a:rPr sz="3993" spc="354" dirty="0"/>
              <a:t> </a:t>
            </a:r>
            <a:r>
              <a:rPr sz="3993" spc="331" dirty="0"/>
              <a:t>Expressions</a:t>
            </a:r>
            <a:endParaRPr sz="3993"/>
          </a:p>
        </p:txBody>
      </p:sp>
      <p:sp>
        <p:nvSpPr>
          <p:cNvPr id="3" name="object 3"/>
          <p:cNvSpPr txBox="1"/>
          <p:nvPr/>
        </p:nvSpPr>
        <p:spPr>
          <a:xfrm>
            <a:off x="2064188" y="1682803"/>
            <a:ext cx="130821" cy="174651"/>
          </a:xfrm>
          <a:prstGeom prst="rect">
            <a:avLst/>
          </a:prstGeom>
        </p:spPr>
        <p:txBody>
          <a:bodyPr vert="horz" wrap="square" lIns="0" tIns="13831" rIns="0" bIns="0" rtlCol="0">
            <a:spAutoFit/>
          </a:bodyPr>
          <a:lstStyle/>
          <a:p>
            <a:pPr marL="11527">
              <a:spcBef>
                <a:spcPts val="109"/>
              </a:spcBef>
            </a:pPr>
            <a:r>
              <a:rPr sz="1044" spc="213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044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64188" y="2204934"/>
            <a:ext cx="130821" cy="174651"/>
          </a:xfrm>
          <a:prstGeom prst="rect">
            <a:avLst/>
          </a:prstGeom>
        </p:spPr>
        <p:txBody>
          <a:bodyPr vert="horz" wrap="square" lIns="0" tIns="13831" rIns="0" bIns="0" rtlCol="0">
            <a:spAutoFit/>
          </a:bodyPr>
          <a:lstStyle/>
          <a:p>
            <a:pPr marL="11527">
              <a:spcBef>
                <a:spcPts val="109"/>
              </a:spcBef>
            </a:pPr>
            <a:r>
              <a:rPr sz="1044" spc="213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044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58101" y="1400414"/>
            <a:ext cx="6730061" cy="1433088"/>
          </a:xfrm>
          <a:prstGeom prst="rect">
            <a:avLst/>
          </a:prstGeom>
        </p:spPr>
        <p:txBody>
          <a:bodyPr vert="horz" wrap="square" lIns="0" tIns="183264" rIns="0" bIns="0" rtlCol="0">
            <a:spAutoFit/>
          </a:bodyPr>
          <a:lstStyle/>
          <a:p>
            <a:pPr marL="11527">
              <a:spcBef>
                <a:spcPts val="1443"/>
              </a:spcBef>
            </a:pPr>
            <a:r>
              <a:rPr sz="2360" spc="236" dirty="0">
                <a:solidFill>
                  <a:srgbClr val="3B3B3B"/>
                </a:solidFill>
                <a:latin typeface="Cambria"/>
                <a:cs typeface="Cambria"/>
              </a:rPr>
              <a:t>Suppose </a:t>
            </a:r>
            <a:r>
              <a:rPr sz="2360" spc="204" dirty="0">
                <a:solidFill>
                  <a:srgbClr val="3B3B3B"/>
                </a:solidFill>
                <a:latin typeface="Cambria"/>
                <a:cs typeface="Cambria"/>
              </a:rPr>
              <a:t>the </a:t>
            </a:r>
            <a:r>
              <a:rPr sz="2360" spc="154" dirty="0">
                <a:solidFill>
                  <a:srgbClr val="3B3B3B"/>
                </a:solidFill>
                <a:latin typeface="Cambria"/>
                <a:cs typeface="Cambria"/>
              </a:rPr>
              <a:t>only </a:t>
            </a:r>
            <a:r>
              <a:rPr sz="2360" spc="213" dirty="0">
                <a:solidFill>
                  <a:srgbClr val="3B3B3B"/>
                </a:solidFill>
                <a:latin typeface="Cambria"/>
                <a:cs typeface="Cambria"/>
              </a:rPr>
              <a:t>characters are </a:t>
            </a:r>
            <a:r>
              <a:rPr sz="2360" b="1" dirty="0">
                <a:solidFill>
                  <a:srgbClr val="3B3B3B"/>
                </a:solidFill>
                <a:latin typeface="Courier New"/>
                <a:cs typeface="Courier New"/>
              </a:rPr>
              <a:t>0 </a:t>
            </a:r>
            <a:r>
              <a:rPr sz="2360" spc="218" dirty="0">
                <a:solidFill>
                  <a:srgbClr val="3B3B3B"/>
                </a:solidFill>
                <a:latin typeface="Cambria"/>
                <a:cs typeface="Cambria"/>
              </a:rPr>
              <a:t>and</a:t>
            </a:r>
            <a:r>
              <a:rPr sz="2360" spc="-286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360" b="1" spc="123" dirty="0">
                <a:solidFill>
                  <a:srgbClr val="3B3B3B"/>
                </a:solidFill>
                <a:latin typeface="Courier New"/>
                <a:cs typeface="Courier New"/>
              </a:rPr>
              <a:t>1</a:t>
            </a:r>
            <a:r>
              <a:rPr sz="2360" spc="123" dirty="0">
                <a:solidFill>
                  <a:srgbClr val="3B3B3B"/>
                </a:solidFill>
                <a:latin typeface="Cambria"/>
                <a:cs typeface="Cambria"/>
              </a:rPr>
              <a:t>.</a:t>
            </a:r>
            <a:endParaRPr sz="2360">
              <a:latin typeface="Cambria"/>
              <a:cs typeface="Cambria"/>
            </a:endParaRPr>
          </a:p>
          <a:p>
            <a:pPr marL="11527" marR="4611">
              <a:lnSpc>
                <a:spcPts val="2741"/>
              </a:lnSpc>
              <a:spcBef>
                <a:spcPts val="1520"/>
              </a:spcBef>
            </a:pPr>
            <a:r>
              <a:rPr sz="2360" spc="268" dirty="0">
                <a:solidFill>
                  <a:srgbClr val="3B3B3B"/>
                </a:solidFill>
                <a:latin typeface="Cambria"/>
                <a:cs typeface="Cambria"/>
              </a:rPr>
              <a:t>Here </a:t>
            </a:r>
            <a:r>
              <a:rPr sz="2360" spc="141" dirty="0">
                <a:solidFill>
                  <a:srgbClr val="3B3B3B"/>
                </a:solidFill>
                <a:latin typeface="Cambria"/>
                <a:cs typeface="Cambria"/>
              </a:rPr>
              <a:t>is </a:t>
            </a:r>
            <a:r>
              <a:rPr sz="2360" spc="254" dirty="0">
                <a:solidFill>
                  <a:srgbClr val="3B3B3B"/>
                </a:solidFill>
                <a:latin typeface="Cambria"/>
                <a:cs typeface="Cambria"/>
              </a:rPr>
              <a:t>a </a:t>
            </a:r>
            <a:r>
              <a:rPr sz="2360" spc="208" dirty="0">
                <a:solidFill>
                  <a:srgbClr val="3B3B3B"/>
                </a:solidFill>
                <a:latin typeface="Cambria"/>
                <a:cs typeface="Cambria"/>
              </a:rPr>
              <a:t>regular </a:t>
            </a:r>
            <a:r>
              <a:rPr sz="2360" spc="185" dirty="0">
                <a:solidFill>
                  <a:srgbClr val="3B3B3B"/>
                </a:solidFill>
                <a:latin typeface="Cambria"/>
                <a:cs typeface="Cambria"/>
              </a:rPr>
              <a:t>expression </a:t>
            </a:r>
            <a:r>
              <a:rPr sz="2360" spc="154" dirty="0">
                <a:solidFill>
                  <a:srgbClr val="3B3B3B"/>
                </a:solidFill>
                <a:latin typeface="Cambria"/>
                <a:cs typeface="Cambria"/>
              </a:rPr>
              <a:t>for </a:t>
            </a:r>
            <a:r>
              <a:rPr sz="2360" spc="185" dirty="0">
                <a:solidFill>
                  <a:srgbClr val="3B3B3B"/>
                </a:solidFill>
                <a:latin typeface="Cambria"/>
                <a:cs typeface="Cambria"/>
              </a:rPr>
              <a:t>strings that  </a:t>
            </a:r>
            <a:r>
              <a:rPr sz="2360" spc="191" dirty="0">
                <a:solidFill>
                  <a:srgbClr val="3B3B3B"/>
                </a:solidFill>
                <a:latin typeface="Cambria"/>
                <a:cs typeface="Cambria"/>
              </a:rPr>
              <a:t>contain </a:t>
            </a:r>
            <a:r>
              <a:rPr sz="2360" spc="200" dirty="0">
                <a:solidFill>
                  <a:srgbClr val="3B3B3B"/>
                </a:solidFill>
                <a:latin typeface="Cambria"/>
                <a:cs typeface="Cambria"/>
              </a:rPr>
              <a:t>at </a:t>
            </a:r>
            <a:r>
              <a:rPr sz="2360" spc="195" dirty="0">
                <a:solidFill>
                  <a:srgbClr val="3B3B3B"/>
                </a:solidFill>
                <a:latin typeface="Cambria"/>
                <a:cs typeface="Cambria"/>
              </a:rPr>
              <a:t>most </a:t>
            </a:r>
            <a:r>
              <a:rPr sz="2360" spc="204" dirty="0">
                <a:solidFill>
                  <a:srgbClr val="3B3B3B"/>
                </a:solidFill>
                <a:latin typeface="Cambria"/>
                <a:cs typeface="Cambria"/>
              </a:rPr>
              <a:t>one</a:t>
            </a:r>
            <a:r>
              <a:rPr sz="2360" spc="300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360" spc="177" dirty="0">
                <a:solidFill>
                  <a:srgbClr val="3B3B3B"/>
                </a:solidFill>
                <a:latin typeface="Cambria"/>
                <a:cs typeface="Cambria"/>
              </a:rPr>
              <a:t>zero:</a:t>
            </a:r>
            <a:endParaRPr sz="236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62942" y="3140849"/>
            <a:ext cx="1856847" cy="514405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3267" b="1" spc="-5" dirty="0">
                <a:solidFill>
                  <a:srgbClr val="3B3B3B"/>
                </a:solidFill>
                <a:latin typeface="Arial"/>
                <a:cs typeface="Arial"/>
              </a:rPr>
              <a:t>1*(0 </a:t>
            </a:r>
            <a:r>
              <a:rPr sz="3267" b="1" dirty="0">
                <a:solidFill>
                  <a:srgbClr val="3B3B3B"/>
                </a:solidFill>
                <a:latin typeface="Arial"/>
                <a:cs typeface="Arial"/>
              </a:rPr>
              <a:t>|</a:t>
            </a:r>
            <a:r>
              <a:rPr sz="3267" b="1" spc="-77" dirty="0">
                <a:solidFill>
                  <a:srgbClr val="3B3B3B"/>
                </a:solidFill>
                <a:latin typeface="Arial"/>
                <a:cs typeface="Arial"/>
              </a:rPr>
              <a:t> </a:t>
            </a:r>
            <a:r>
              <a:rPr sz="3267" b="1" spc="-5" dirty="0">
                <a:solidFill>
                  <a:srgbClr val="3B3B3B"/>
                </a:solidFill>
                <a:latin typeface="Arial"/>
                <a:cs typeface="Arial"/>
              </a:rPr>
              <a:t>ε)1*</a:t>
            </a:r>
            <a:endParaRPr sz="3267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1729975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62989" y="506452"/>
            <a:ext cx="7250461" cy="626102"/>
          </a:xfrm>
          <a:prstGeom prst="rect">
            <a:avLst/>
          </a:prstGeom>
        </p:spPr>
        <p:txBody>
          <a:bodyPr vert="horz" wrap="square" lIns="0" tIns="11526" rIns="0" bIns="0" rtlCol="0" anchor="ctr">
            <a:spAutoFit/>
          </a:bodyPr>
          <a:lstStyle/>
          <a:p>
            <a:pPr marL="11527">
              <a:lnSpc>
                <a:spcPct val="100000"/>
              </a:lnSpc>
              <a:spcBef>
                <a:spcPts val="91"/>
              </a:spcBef>
            </a:pPr>
            <a:r>
              <a:rPr sz="3993" spc="381" dirty="0"/>
              <a:t>Simple </a:t>
            </a:r>
            <a:r>
              <a:rPr sz="3993" spc="390" dirty="0"/>
              <a:t>Regular</a:t>
            </a:r>
            <a:r>
              <a:rPr sz="3993" spc="354" dirty="0"/>
              <a:t> </a:t>
            </a:r>
            <a:r>
              <a:rPr sz="3993" spc="331" dirty="0"/>
              <a:t>Expressions</a:t>
            </a:r>
            <a:endParaRPr sz="3993"/>
          </a:p>
        </p:txBody>
      </p:sp>
      <p:sp>
        <p:nvSpPr>
          <p:cNvPr id="3" name="object 3"/>
          <p:cNvSpPr txBox="1"/>
          <p:nvPr/>
        </p:nvSpPr>
        <p:spPr>
          <a:xfrm>
            <a:off x="2064188" y="1682803"/>
            <a:ext cx="130821" cy="174651"/>
          </a:xfrm>
          <a:prstGeom prst="rect">
            <a:avLst/>
          </a:prstGeom>
        </p:spPr>
        <p:txBody>
          <a:bodyPr vert="horz" wrap="square" lIns="0" tIns="13831" rIns="0" bIns="0" rtlCol="0">
            <a:spAutoFit/>
          </a:bodyPr>
          <a:lstStyle/>
          <a:p>
            <a:pPr marL="11527">
              <a:spcBef>
                <a:spcPts val="109"/>
              </a:spcBef>
            </a:pPr>
            <a:r>
              <a:rPr sz="1044" spc="213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044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64188" y="2204934"/>
            <a:ext cx="130821" cy="174651"/>
          </a:xfrm>
          <a:prstGeom prst="rect">
            <a:avLst/>
          </a:prstGeom>
        </p:spPr>
        <p:txBody>
          <a:bodyPr vert="horz" wrap="square" lIns="0" tIns="13831" rIns="0" bIns="0" rtlCol="0">
            <a:spAutoFit/>
          </a:bodyPr>
          <a:lstStyle/>
          <a:p>
            <a:pPr marL="11527">
              <a:spcBef>
                <a:spcPts val="109"/>
              </a:spcBef>
            </a:pPr>
            <a:r>
              <a:rPr sz="1044" spc="213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044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58101" y="1400414"/>
            <a:ext cx="6730061" cy="1433088"/>
          </a:xfrm>
          <a:prstGeom prst="rect">
            <a:avLst/>
          </a:prstGeom>
        </p:spPr>
        <p:txBody>
          <a:bodyPr vert="horz" wrap="square" lIns="0" tIns="183264" rIns="0" bIns="0" rtlCol="0">
            <a:spAutoFit/>
          </a:bodyPr>
          <a:lstStyle/>
          <a:p>
            <a:pPr marL="11527">
              <a:spcBef>
                <a:spcPts val="1443"/>
              </a:spcBef>
            </a:pPr>
            <a:r>
              <a:rPr sz="2360" spc="236" dirty="0">
                <a:solidFill>
                  <a:srgbClr val="3B3B3B"/>
                </a:solidFill>
                <a:latin typeface="Cambria"/>
                <a:cs typeface="Cambria"/>
              </a:rPr>
              <a:t>Suppose </a:t>
            </a:r>
            <a:r>
              <a:rPr sz="2360" spc="204" dirty="0">
                <a:solidFill>
                  <a:srgbClr val="3B3B3B"/>
                </a:solidFill>
                <a:latin typeface="Cambria"/>
                <a:cs typeface="Cambria"/>
              </a:rPr>
              <a:t>the </a:t>
            </a:r>
            <a:r>
              <a:rPr sz="2360" spc="154" dirty="0">
                <a:solidFill>
                  <a:srgbClr val="3B3B3B"/>
                </a:solidFill>
                <a:latin typeface="Cambria"/>
                <a:cs typeface="Cambria"/>
              </a:rPr>
              <a:t>only </a:t>
            </a:r>
            <a:r>
              <a:rPr sz="2360" spc="213" dirty="0">
                <a:solidFill>
                  <a:srgbClr val="3B3B3B"/>
                </a:solidFill>
                <a:latin typeface="Cambria"/>
                <a:cs typeface="Cambria"/>
              </a:rPr>
              <a:t>characters are </a:t>
            </a:r>
            <a:r>
              <a:rPr sz="2360" b="1" dirty="0">
                <a:solidFill>
                  <a:srgbClr val="3B3B3B"/>
                </a:solidFill>
                <a:latin typeface="Courier New"/>
                <a:cs typeface="Courier New"/>
              </a:rPr>
              <a:t>0 </a:t>
            </a:r>
            <a:r>
              <a:rPr sz="2360" spc="218" dirty="0">
                <a:solidFill>
                  <a:srgbClr val="3B3B3B"/>
                </a:solidFill>
                <a:latin typeface="Cambria"/>
                <a:cs typeface="Cambria"/>
              </a:rPr>
              <a:t>and</a:t>
            </a:r>
            <a:r>
              <a:rPr sz="2360" spc="-286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360" b="1" spc="123" dirty="0">
                <a:solidFill>
                  <a:srgbClr val="3B3B3B"/>
                </a:solidFill>
                <a:latin typeface="Courier New"/>
                <a:cs typeface="Courier New"/>
              </a:rPr>
              <a:t>1</a:t>
            </a:r>
            <a:r>
              <a:rPr sz="2360" spc="123" dirty="0">
                <a:solidFill>
                  <a:srgbClr val="3B3B3B"/>
                </a:solidFill>
                <a:latin typeface="Cambria"/>
                <a:cs typeface="Cambria"/>
              </a:rPr>
              <a:t>.</a:t>
            </a:r>
            <a:endParaRPr sz="2360">
              <a:latin typeface="Cambria"/>
              <a:cs typeface="Cambria"/>
            </a:endParaRPr>
          </a:p>
          <a:p>
            <a:pPr marL="11527" marR="4611">
              <a:lnSpc>
                <a:spcPts val="2741"/>
              </a:lnSpc>
              <a:spcBef>
                <a:spcPts val="1520"/>
              </a:spcBef>
            </a:pPr>
            <a:r>
              <a:rPr sz="2360" spc="268" dirty="0">
                <a:solidFill>
                  <a:srgbClr val="3B3B3B"/>
                </a:solidFill>
                <a:latin typeface="Cambria"/>
                <a:cs typeface="Cambria"/>
              </a:rPr>
              <a:t>Here </a:t>
            </a:r>
            <a:r>
              <a:rPr sz="2360" spc="141" dirty="0">
                <a:solidFill>
                  <a:srgbClr val="3B3B3B"/>
                </a:solidFill>
                <a:latin typeface="Cambria"/>
                <a:cs typeface="Cambria"/>
              </a:rPr>
              <a:t>is </a:t>
            </a:r>
            <a:r>
              <a:rPr sz="2360" spc="254" dirty="0">
                <a:solidFill>
                  <a:srgbClr val="3B3B3B"/>
                </a:solidFill>
                <a:latin typeface="Cambria"/>
                <a:cs typeface="Cambria"/>
              </a:rPr>
              <a:t>a </a:t>
            </a:r>
            <a:r>
              <a:rPr sz="2360" spc="208" dirty="0">
                <a:solidFill>
                  <a:srgbClr val="3B3B3B"/>
                </a:solidFill>
                <a:latin typeface="Cambria"/>
                <a:cs typeface="Cambria"/>
              </a:rPr>
              <a:t>regular </a:t>
            </a:r>
            <a:r>
              <a:rPr sz="2360" spc="185" dirty="0">
                <a:solidFill>
                  <a:srgbClr val="3B3B3B"/>
                </a:solidFill>
                <a:latin typeface="Cambria"/>
                <a:cs typeface="Cambria"/>
              </a:rPr>
              <a:t>expression </a:t>
            </a:r>
            <a:r>
              <a:rPr sz="2360" spc="154" dirty="0">
                <a:solidFill>
                  <a:srgbClr val="3B3B3B"/>
                </a:solidFill>
                <a:latin typeface="Cambria"/>
                <a:cs typeface="Cambria"/>
              </a:rPr>
              <a:t>for </a:t>
            </a:r>
            <a:r>
              <a:rPr sz="2360" spc="185" dirty="0">
                <a:solidFill>
                  <a:srgbClr val="3B3B3B"/>
                </a:solidFill>
                <a:latin typeface="Cambria"/>
                <a:cs typeface="Cambria"/>
              </a:rPr>
              <a:t>strings that  </a:t>
            </a:r>
            <a:r>
              <a:rPr sz="2360" spc="191" dirty="0">
                <a:solidFill>
                  <a:srgbClr val="3B3B3B"/>
                </a:solidFill>
                <a:latin typeface="Cambria"/>
                <a:cs typeface="Cambria"/>
              </a:rPr>
              <a:t>contain </a:t>
            </a:r>
            <a:r>
              <a:rPr sz="2360" spc="200" dirty="0">
                <a:solidFill>
                  <a:srgbClr val="3B3B3B"/>
                </a:solidFill>
                <a:latin typeface="Cambria"/>
                <a:cs typeface="Cambria"/>
              </a:rPr>
              <a:t>at </a:t>
            </a:r>
            <a:r>
              <a:rPr sz="2360" spc="195" dirty="0">
                <a:solidFill>
                  <a:srgbClr val="3B3B3B"/>
                </a:solidFill>
                <a:latin typeface="Cambria"/>
                <a:cs typeface="Cambria"/>
              </a:rPr>
              <a:t>most </a:t>
            </a:r>
            <a:r>
              <a:rPr sz="2360" spc="204" dirty="0">
                <a:solidFill>
                  <a:srgbClr val="3B3B3B"/>
                </a:solidFill>
                <a:latin typeface="Cambria"/>
                <a:cs typeface="Cambria"/>
              </a:rPr>
              <a:t>one</a:t>
            </a:r>
            <a:r>
              <a:rPr sz="2360" spc="300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360" spc="177" dirty="0">
                <a:solidFill>
                  <a:srgbClr val="3B3B3B"/>
                </a:solidFill>
                <a:latin typeface="Cambria"/>
                <a:cs typeface="Cambria"/>
              </a:rPr>
              <a:t>zero:</a:t>
            </a:r>
            <a:endParaRPr sz="236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62943" y="3140849"/>
            <a:ext cx="1858576" cy="514405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3267" b="1" spc="-5" dirty="0">
                <a:solidFill>
                  <a:srgbClr val="007F7F"/>
                </a:solidFill>
                <a:latin typeface="Arial"/>
                <a:cs typeface="Arial"/>
              </a:rPr>
              <a:t>1*</a:t>
            </a:r>
            <a:r>
              <a:rPr sz="3267" b="1" spc="-5" dirty="0">
                <a:solidFill>
                  <a:srgbClr val="7F007F"/>
                </a:solidFill>
                <a:latin typeface="Arial"/>
                <a:cs typeface="Arial"/>
              </a:rPr>
              <a:t>(0 </a:t>
            </a:r>
            <a:r>
              <a:rPr sz="3267" b="1" dirty="0">
                <a:solidFill>
                  <a:srgbClr val="7F007F"/>
                </a:solidFill>
                <a:latin typeface="Arial"/>
                <a:cs typeface="Arial"/>
              </a:rPr>
              <a:t>|</a:t>
            </a:r>
            <a:r>
              <a:rPr sz="3267" b="1" spc="-77" dirty="0">
                <a:solidFill>
                  <a:srgbClr val="7F007F"/>
                </a:solidFill>
                <a:latin typeface="Arial"/>
                <a:cs typeface="Arial"/>
              </a:rPr>
              <a:t> </a:t>
            </a:r>
            <a:r>
              <a:rPr sz="3267" b="1" spc="-5" dirty="0">
                <a:solidFill>
                  <a:srgbClr val="7F007F"/>
                </a:solidFill>
                <a:latin typeface="Arial"/>
                <a:cs typeface="Arial"/>
              </a:rPr>
              <a:t>ε)</a:t>
            </a:r>
            <a:r>
              <a:rPr sz="3267" b="1" spc="-5" dirty="0">
                <a:solidFill>
                  <a:srgbClr val="7F7F00"/>
                </a:solidFill>
                <a:latin typeface="Arial"/>
                <a:cs typeface="Arial"/>
              </a:rPr>
              <a:t>1*</a:t>
            </a:r>
            <a:endParaRPr sz="3267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2260926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62989" y="506452"/>
            <a:ext cx="7250461" cy="626102"/>
          </a:xfrm>
          <a:prstGeom prst="rect">
            <a:avLst/>
          </a:prstGeom>
        </p:spPr>
        <p:txBody>
          <a:bodyPr vert="horz" wrap="square" lIns="0" tIns="11526" rIns="0" bIns="0" rtlCol="0" anchor="ctr">
            <a:spAutoFit/>
          </a:bodyPr>
          <a:lstStyle/>
          <a:p>
            <a:pPr marL="11527">
              <a:lnSpc>
                <a:spcPct val="100000"/>
              </a:lnSpc>
              <a:spcBef>
                <a:spcPts val="91"/>
              </a:spcBef>
            </a:pPr>
            <a:r>
              <a:rPr sz="3993" spc="381" dirty="0"/>
              <a:t>Simple </a:t>
            </a:r>
            <a:r>
              <a:rPr sz="3993" spc="390" dirty="0"/>
              <a:t>Regular</a:t>
            </a:r>
            <a:r>
              <a:rPr sz="3993" spc="354" dirty="0"/>
              <a:t> </a:t>
            </a:r>
            <a:r>
              <a:rPr sz="3993" spc="331" dirty="0"/>
              <a:t>Expressions</a:t>
            </a:r>
            <a:endParaRPr sz="3993"/>
          </a:p>
        </p:txBody>
      </p:sp>
      <p:sp>
        <p:nvSpPr>
          <p:cNvPr id="3" name="object 3"/>
          <p:cNvSpPr txBox="1"/>
          <p:nvPr/>
        </p:nvSpPr>
        <p:spPr>
          <a:xfrm>
            <a:off x="2064188" y="1682803"/>
            <a:ext cx="130821" cy="174651"/>
          </a:xfrm>
          <a:prstGeom prst="rect">
            <a:avLst/>
          </a:prstGeom>
        </p:spPr>
        <p:txBody>
          <a:bodyPr vert="horz" wrap="square" lIns="0" tIns="13831" rIns="0" bIns="0" rtlCol="0">
            <a:spAutoFit/>
          </a:bodyPr>
          <a:lstStyle/>
          <a:p>
            <a:pPr marL="11527">
              <a:spcBef>
                <a:spcPts val="109"/>
              </a:spcBef>
            </a:pPr>
            <a:r>
              <a:rPr sz="1044" spc="213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044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64188" y="2204934"/>
            <a:ext cx="130821" cy="174651"/>
          </a:xfrm>
          <a:prstGeom prst="rect">
            <a:avLst/>
          </a:prstGeom>
        </p:spPr>
        <p:txBody>
          <a:bodyPr vert="horz" wrap="square" lIns="0" tIns="13831" rIns="0" bIns="0" rtlCol="0">
            <a:spAutoFit/>
          </a:bodyPr>
          <a:lstStyle/>
          <a:p>
            <a:pPr marL="11527">
              <a:spcBef>
                <a:spcPts val="109"/>
              </a:spcBef>
            </a:pPr>
            <a:r>
              <a:rPr sz="1044" spc="213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044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58101" y="1400414"/>
            <a:ext cx="6730061" cy="1433088"/>
          </a:xfrm>
          <a:prstGeom prst="rect">
            <a:avLst/>
          </a:prstGeom>
        </p:spPr>
        <p:txBody>
          <a:bodyPr vert="horz" wrap="square" lIns="0" tIns="183264" rIns="0" bIns="0" rtlCol="0">
            <a:spAutoFit/>
          </a:bodyPr>
          <a:lstStyle/>
          <a:p>
            <a:pPr marL="11527">
              <a:spcBef>
                <a:spcPts val="1443"/>
              </a:spcBef>
            </a:pPr>
            <a:r>
              <a:rPr sz="2360" spc="236" dirty="0">
                <a:solidFill>
                  <a:srgbClr val="3B3B3B"/>
                </a:solidFill>
                <a:latin typeface="Cambria"/>
                <a:cs typeface="Cambria"/>
              </a:rPr>
              <a:t>Suppose </a:t>
            </a:r>
            <a:r>
              <a:rPr sz="2360" spc="204" dirty="0">
                <a:solidFill>
                  <a:srgbClr val="3B3B3B"/>
                </a:solidFill>
                <a:latin typeface="Cambria"/>
                <a:cs typeface="Cambria"/>
              </a:rPr>
              <a:t>the </a:t>
            </a:r>
            <a:r>
              <a:rPr sz="2360" spc="154" dirty="0">
                <a:solidFill>
                  <a:srgbClr val="3B3B3B"/>
                </a:solidFill>
                <a:latin typeface="Cambria"/>
                <a:cs typeface="Cambria"/>
              </a:rPr>
              <a:t>only </a:t>
            </a:r>
            <a:r>
              <a:rPr sz="2360" spc="213" dirty="0">
                <a:solidFill>
                  <a:srgbClr val="3B3B3B"/>
                </a:solidFill>
                <a:latin typeface="Cambria"/>
                <a:cs typeface="Cambria"/>
              </a:rPr>
              <a:t>characters are </a:t>
            </a:r>
            <a:r>
              <a:rPr sz="2360" b="1" dirty="0">
                <a:solidFill>
                  <a:srgbClr val="3B3B3B"/>
                </a:solidFill>
                <a:latin typeface="Courier New"/>
                <a:cs typeface="Courier New"/>
              </a:rPr>
              <a:t>0 </a:t>
            </a:r>
            <a:r>
              <a:rPr sz="2360" spc="218" dirty="0">
                <a:solidFill>
                  <a:srgbClr val="3B3B3B"/>
                </a:solidFill>
                <a:latin typeface="Cambria"/>
                <a:cs typeface="Cambria"/>
              </a:rPr>
              <a:t>and</a:t>
            </a:r>
            <a:r>
              <a:rPr sz="2360" spc="-286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360" b="1" spc="123" dirty="0">
                <a:solidFill>
                  <a:srgbClr val="3B3B3B"/>
                </a:solidFill>
                <a:latin typeface="Courier New"/>
                <a:cs typeface="Courier New"/>
              </a:rPr>
              <a:t>1</a:t>
            </a:r>
            <a:r>
              <a:rPr sz="2360" spc="123" dirty="0">
                <a:solidFill>
                  <a:srgbClr val="3B3B3B"/>
                </a:solidFill>
                <a:latin typeface="Cambria"/>
                <a:cs typeface="Cambria"/>
              </a:rPr>
              <a:t>.</a:t>
            </a:r>
            <a:endParaRPr sz="2360">
              <a:latin typeface="Cambria"/>
              <a:cs typeface="Cambria"/>
            </a:endParaRPr>
          </a:p>
          <a:p>
            <a:pPr marL="11527" marR="4611">
              <a:lnSpc>
                <a:spcPts val="2741"/>
              </a:lnSpc>
              <a:spcBef>
                <a:spcPts val="1520"/>
              </a:spcBef>
            </a:pPr>
            <a:r>
              <a:rPr sz="2360" spc="268" dirty="0">
                <a:solidFill>
                  <a:srgbClr val="3B3B3B"/>
                </a:solidFill>
                <a:latin typeface="Cambria"/>
                <a:cs typeface="Cambria"/>
              </a:rPr>
              <a:t>Here </a:t>
            </a:r>
            <a:r>
              <a:rPr sz="2360" spc="141" dirty="0">
                <a:solidFill>
                  <a:srgbClr val="3B3B3B"/>
                </a:solidFill>
                <a:latin typeface="Cambria"/>
                <a:cs typeface="Cambria"/>
              </a:rPr>
              <a:t>is </a:t>
            </a:r>
            <a:r>
              <a:rPr sz="2360" spc="254" dirty="0">
                <a:solidFill>
                  <a:srgbClr val="3B3B3B"/>
                </a:solidFill>
                <a:latin typeface="Cambria"/>
                <a:cs typeface="Cambria"/>
              </a:rPr>
              <a:t>a </a:t>
            </a:r>
            <a:r>
              <a:rPr sz="2360" spc="208" dirty="0">
                <a:solidFill>
                  <a:srgbClr val="3B3B3B"/>
                </a:solidFill>
                <a:latin typeface="Cambria"/>
                <a:cs typeface="Cambria"/>
              </a:rPr>
              <a:t>regular </a:t>
            </a:r>
            <a:r>
              <a:rPr sz="2360" spc="185" dirty="0">
                <a:solidFill>
                  <a:srgbClr val="3B3B3B"/>
                </a:solidFill>
                <a:latin typeface="Cambria"/>
                <a:cs typeface="Cambria"/>
              </a:rPr>
              <a:t>expression </a:t>
            </a:r>
            <a:r>
              <a:rPr sz="2360" spc="154" dirty="0">
                <a:solidFill>
                  <a:srgbClr val="3B3B3B"/>
                </a:solidFill>
                <a:latin typeface="Cambria"/>
                <a:cs typeface="Cambria"/>
              </a:rPr>
              <a:t>for </a:t>
            </a:r>
            <a:r>
              <a:rPr sz="2360" spc="185" dirty="0">
                <a:solidFill>
                  <a:srgbClr val="3B3B3B"/>
                </a:solidFill>
                <a:latin typeface="Cambria"/>
                <a:cs typeface="Cambria"/>
              </a:rPr>
              <a:t>strings that  </a:t>
            </a:r>
            <a:r>
              <a:rPr sz="2360" spc="191" dirty="0">
                <a:solidFill>
                  <a:srgbClr val="3B3B3B"/>
                </a:solidFill>
                <a:latin typeface="Cambria"/>
                <a:cs typeface="Cambria"/>
              </a:rPr>
              <a:t>contain </a:t>
            </a:r>
            <a:r>
              <a:rPr sz="2360" spc="200" dirty="0">
                <a:solidFill>
                  <a:srgbClr val="3B3B3B"/>
                </a:solidFill>
                <a:latin typeface="Cambria"/>
                <a:cs typeface="Cambria"/>
              </a:rPr>
              <a:t>at </a:t>
            </a:r>
            <a:r>
              <a:rPr sz="2360" spc="195" dirty="0">
                <a:solidFill>
                  <a:srgbClr val="3B3B3B"/>
                </a:solidFill>
                <a:latin typeface="Cambria"/>
                <a:cs typeface="Cambria"/>
              </a:rPr>
              <a:t>most </a:t>
            </a:r>
            <a:r>
              <a:rPr sz="2360" spc="204" dirty="0">
                <a:solidFill>
                  <a:srgbClr val="3B3B3B"/>
                </a:solidFill>
                <a:latin typeface="Cambria"/>
                <a:cs typeface="Cambria"/>
              </a:rPr>
              <a:t>one</a:t>
            </a:r>
            <a:r>
              <a:rPr sz="2360" spc="300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360" spc="177" dirty="0">
                <a:solidFill>
                  <a:srgbClr val="3B3B3B"/>
                </a:solidFill>
                <a:latin typeface="Cambria"/>
                <a:cs typeface="Cambria"/>
              </a:rPr>
              <a:t>zero:</a:t>
            </a:r>
            <a:endParaRPr sz="236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62943" y="3140849"/>
            <a:ext cx="1858576" cy="2730524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3267" b="1" spc="-5" dirty="0">
                <a:solidFill>
                  <a:srgbClr val="007F7F"/>
                </a:solidFill>
                <a:latin typeface="Arial"/>
                <a:cs typeface="Arial"/>
              </a:rPr>
              <a:t>1*</a:t>
            </a:r>
            <a:r>
              <a:rPr sz="3267" b="1" spc="-5" dirty="0">
                <a:solidFill>
                  <a:srgbClr val="7F007F"/>
                </a:solidFill>
                <a:latin typeface="Arial"/>
                <a:cs typeface="Arial"/>
              </a:rPr>
              <a:t>(0 </a:t>
            </a:r>
            <a:r>
              <a:rPr sz="3267" b="1" dirty="0">
                <a:solidFill>
                  <a:srgbClr val="7F007F"/>
                </a:solidFill>
                <a:latin typeface="Arial"/>
                <a:cs typeface="Arial"/>
              </a:rPr>
              <a:t>|</a:t>
            </a:r>
            <a:r>
              <a:rPr sz="3267" b="1" spc="-77" dirty="0">
                <a:solidFill>
                  <a:srgbClr val="7F007F"/>
                </a:solidFill>
                <a:latin typeface="Arial"/>
                <a:cs typeface="Arial"/>
              </a:rPr>
              <a:t> </a:t>
            </a:r>
            <a:r>
              <a:rPr sz="3267" b="1" spc="-5" dirty="0">
                <a:solidFill>
                  <a:srgbClr val="7F007F"/>
                </a:solidFill>
                <a:latin typeface="Arial"/>
                <a:cs typeface="Arial"/>
              </a:rPr>
              <a:t>ε)</a:t>
            </a:r>
            <a:r>
              <a:rPr sz="3267" b="1" spc="-5" dirty="0">
                <a:solidFill>
                  <a:srgbClr val="7F7F00"/>
                </a:solidFill>
                <a:latin typeface="Arial"/>
                <a:cs typeface="Arial"/>
              </a:rPr>
              <a:t>1*</a:t>
            </a:r>
            <a:endParaRPr sz="3267">
              <a:latin typeface="Arial"/>
              <a:cs typeface="Arial"/>
            </a:endParaRPr>
          </a:p>
          <a:p>
            <a:pPr>
              <a:spcBef>
                <a:spcPts val="9"/>
              </a:spcBef>
            </a:pPr>
            <a:endParaRPr sz="4901">
              <a:latin typeface="Arial"/>
              <a:cs typeface="Arial"/>
            </a:endParaRPr>
          </a:p>
          <a:p>
            <a:pPr marR="390173" algn="ctr">
              <a:lnSpc>
                <a:spcPts val="2941"/>
              </a:lnSpc>
            </a:pPr>
            <a:r>
              <a:rPr sz="2541" b="1" spc="-91" dirty="0">
                <a:solidFill>
                  <a:srgbClr val="3B3B3B"/>
                </a:solidFill>
                <a:latin typeface="Arial"/>
                <a:cs typeface="Arial"/>
              </a:rPr>
              <a:t>11110111</a:t>
            </a:r>
            <a:endParaRPr sz="2541">
              <a:latin typeface="Arial"/>
              <a:cs typeface="Arial"/>
            </a:endParaRPr>
          </a:p>
          <a:p>
            <a:pPr marR="387291" algn="ctr">
              <a:lnSpc>
                <a:spcPts val="2832"/>
              </a:lnSpc>
            </a:pPr>
            <a:r>
              <a:rPr sz="2541" b="1" spc="-118" dirty="0">
                <a:solidFill>
                  <a:srgbClr val="3B3B3B"/>
                </a:solidFill>
                <a:latin typeface="Arial"/>
                <a:cs typeface="Arial"/>
              </a:rPr>
              <a:t>111111</a:t>
            </a:r>
            <a:endParaRPr sz="2541">
              <a:latin typeface="Arial"/>
              <a:cs typeface="Arial"/>
            </a:endParaRPr>
          </a:p>
          <a:p>
            <a:pPr marR="389020" algn="ctr">
              <a:lnSpc>
                <a:spcPts val="2832"/>
              </a:lnSpc>
            </a:pPr>
            <a:r>
              <a:rPr sz="2541" b="1" spc="-73" dirty="0">
                <a:solidFill>
                  <a:srgbClr val="3B3B3B"/>
                </a:solidFill>
                <a:latin typeface="Arial"/>
                <a:cs typeface="Arial"/>
              </a:rPr>
              <a:t>0111</a:t>
            </a:r>
            <a:endParaRPr sz="2541">
              <a:latin typeface="Arial"/>
              <a:cs typeface="Arial"/>
            </a:endParaRPr>
          </a:p>
          <a:p>
            <a:pPr marR="387291" algn="ctr">
              <a:lnSpc>
                <a:spcPts val="2941"/>
              </a:lnSpc>
            </a:pPr>
            <a:r>
              <a:rPr sz="2541" b="1" dirty="0">
                <a:solidFill>
                  <a:srgbClr val="3B3B3B"/>
                </a:solidFill>
                <a:latin typeface="Arial"/>
                <a:cs typeface="Arial"/>
              </a:rPr>
              <a:t>0</a:t>
            </a:r>
            <a:endParaRPr sz="2541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7749433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62989" y="506452"/>
            <a:ext cx="7250461" cy="626102"/>
          </a:xfrm>
          <a:prstGeom prst="rect">
            <a:avLst/>
          </a:prstGeom>
        </p:spPr>
        <p:txBody>
          <a:bodyPr vert="horz" wrap="square" lIns="0" tIns="11526" rIns="0" bIns="0" rtlCol="0" anchor="ctr">
            <a:spAutoFit/>
          </a:bodyPr>
          <a:lstStyle/>
          <a:p>
            <a:pPr marL="11527">
              <a:lnSpc>
                <a:spcPct val="100000"/>
              </a:lnSpc>
              <a:spcBef>
                <a:spcPts val="91"/>
              </a:spcBef>
            </a:pPr>
            <a:r>
              <a:rPr sz="3993" spc="381" dirty="0"/>
              <a:t>Simple </a:t>
            </a:r>
            <a:r>
              <a:rPr sz="3993" spc="390" dirty="0"/>
              <a:t>Regular</a:t>
            </a:r>
            <a:r>
              <a:rPr sz="3993" spc="354" dirty="0"/>
              <a:t> </a:t>
            </a:r>
            <a:r>
              <a:rPr sz="3993" spc="331" dirty="0"/>
              <a:t>Expressions</a:t>
            </a:r>
            <a:endParaRPr sz="3993"/>
          </a:p>
        </p:txBody>
      </p:sp>
      <p:sp>
        <p:nvSpPr>
          <p:cNvPr id="3" name="object 3"/>
          <p:cNvSpPr txBox="1"/>
          <p:nvPr/>
        </p:nvSpPr>
        <p:spPr>
          <a:xfrm>
            <a:off x="2064188" y="1682803"/>
            <a:ext cx="130821" cy="174651"/>
          </a:xfrm>
          <a:prstGeom prst="rect">
            <a:avLst/>
          </a:prstGeom>
        </p:spPr>
        <p:txBody>
          <a:bodyPr vert="horz" wrap="square" lIns="0" tIns="13831" rIns="0" bIns="0" rtlCol="0">
            <a:spAutoFit/>
          </a:bodyPr>
          <a:lstStyle/>
          <a:p>
            <a:pPr marL="11527">
              <a:spcBef>
                <a:spcPts val="109"/>
              </a:spcBef>
            </a:pPr>
            <a:r>
              <a:rPr sz="1044" spc="213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044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64188" y="2204934"/>
            <a:ext cx="130821" cy="174651"/>
          </a:xfrm>
          <a:prstGeom prst="rect">
            <a:avLst/>
          </a:prstGeom>
        </p:spPr>
        <p:txBody>
          <a:bodyPr vert="horz" wrap="square" lIns="0" tIns="13831" rIns="0" bIns="0" rtlCol="0">
            <a:spAutoFit/>
          </a:bodyPr>
          <a:lstStyle/>
          <a:p>
            <a:pPr marL="11527">
              <a:spcBef>
                <a:spcPts val="109"/>
              </a:spcBef>
            </a:pPr>
            <a:r>
              <a:rPr sz="1044" spc="213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044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58101" y="1400414"/>
            <a:ext cx="6730061" cy="1433088"/>
          </a:xfrm>
          <a:prstGeom prst="rect">
            <a:avLst/>
          </a:prstGeom>
        </p:spPr>
        <p:txBody>
          <a:bodyPr vert="horz" wrap="square" lIns="0" tIns="183264" rIns="0" bIns="0" rtlCol="0">
            <a:spAutoFit/>
          </a:bodyPr>
          <a:lstStyle/>
          <a:p>
            <a:pPr marL="11527">
              <a:spcBef>
                <a:spcPts val="1443"/>
              </a:spcBef>
            </a:pPr>
            <a:r>
              <a:rPr sz="2360" spc="236" dirty="0">
                <a:solidFill>
                  <a:srgbClr val="3B3B3B"/>
                </a:solidFill>
                <a:latin typeface="Cambria"/>
                <a:cs typeface="Cambria"/>
              </a:rPr>
              <a:t>Suppose </a:t>
            </a:r>
            <a:r>
              <a:rPr sz="2360" spc="204" dirty="0">
                <a:solidFill>
                  <a:srgbClr val="3B3B3B"/>
                </a:solidFill>
                <a:latin typeface="Cambria"/>
                <a:cs typeface="Cambria"/>
              </a:rPr>
              <a:t>the </a:t>
            </a:r>
            <a:r>
              <a:rPr sz="2360" spc="154" dirty="0">
                <a:solidFill>
                  <a:srgbClr val="3B3B3B"/>
                </a:solidFill>
                <a:latin typeface="Cambria"/>
                <a:cs typeface="Cambria"/>
              </a:rPr>
              <a:t>only </a:t>
            </a:r>
            <a:r>
              <a:rPr sz="2360" spc="213" dirty="0">
                <a:solidFill>
                  <a:srgbClr val="3B3B3B"/>
                </a:solidFill>
                <a:latin typeface="Cambria"/>
                <a:cs typeface="Cambria"/>
              </a:rPr>
              <a:t>characters are </a:t>
            </a:r>
            <a:r>
              <a:rPr sz="2360" b="1" dirty="0">
                <a:solidFill>
                  <a:srgbClr val="3B3B3B"/>
                </a:solidFill>
                <a:latin typeface="Courier New"/>
                <a:cs typeface="Courier New"/>
              </a:rPr>
              <a:t>0 </a:t>
            </a:r>
            <a:r>
              <a:rPr sz="2360" spc="218" dirty="0">
                <a:solidFill>
                  <a:srgbClr val="3B3B3B"/>
                </a:solidFill>
                <a:latin typeface="Cambria"/>
                <a:cs typeface="Cambria"/>
              </a:rPr>
              <a:t>and</a:t>
            </a:r>
            <a:r>
              <a:rPr sz="2360" spc="-286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360" b="1" spc="123" dirty="0">
                <a:solidFill>
                  <a:srgbClr val="3B3B3B"/>
                </a:solidFill>
                <a:latin typeface="Courier New"/>
                <a:cs typeface="Courier New"/>
              </a:rPr>
              <a:t>1</a:t>
            </a:r>
            <a:r>
              <a:rPr sz="2360" spc="123" dirty="0">
                <a:solidFill>
                  <a:srgbClr val="3B3B3B"/>
                </a:solidFill>
                <a:latin typeface="Cambria"/>
                <a:cs typeface="Cambria"/>
              </a:rPr>
              <a:t>.</a:t>
            </a:r>
            <a:endParaRPr sz="2360">
              <a:latin typeface="Cambria"/>
              <a:cs typeface="Cambria"/>
            </a:endParaRPr>
          </a:p>
          <a:p>
            <a:pPr marL="11527" marR="4611">
              <a:lnSpc>
                <a:spcPts val="2741"/>
              </a:lnSpc>
              <a:spcBef>
                <a:spcPts val="1520"/>
              </a:spcBef>
            </a:pPr>
            <a:r>
              <a:rPr sz="2360" spc="268" dirty="0">
                <a:solidFill>
                  <a:srgbClr val="3B3B3B"/>
                </a:solidFill>
                <a:latin typeface="Cambria"/>
                <a:cs typeface="Cambria"/>
              </a:rPr>
              <a:t>Here </a:t>
            </a:r>
            <a:r>
              <a:rPr sz="2360" spc="141" dirty="0">
                <a:solidFill>
                  <a:srgbClr val="3B3B3B"/>
                </a:solidFill>
                <a:latin typeface="Cambria"/>
                <a:cs typeface="Cambria"/>
              </a:rPr>
              <a:t>is </a:t>
            </a:r>
            <a:r>
              <a:rPr sz="2360" spc="254" dirty="0">
                <a:solidFill>
                  <a:srgbClr val="3B3B3B"/>
                </a:solidFill>
                <a:latin typeface="Cambria"/>
                <a:cs typeface="Cambria"/>
              </a:rPr>
              <a:t>a </a:t>
            </a:r>
            <a:r>
              <a:rPr sz="2360" spc="208" dirty="0">
                <a:solidFill>
                  <a:srgbClr val="3B3B3B"/>
                </a:solidFill>
                <a:latin typeface="Cambria"/>
                <a:cs typeface="Cambria"/>
              </a:rPr>
              <a:t>regular </a:t>
            </a:r>
            <a:r>
              <a:rPr sz="2360" spc="185" dirty="0">
                <a:solidFill>
                  <a:srgbClr val="3B3B3B"/>
                </a:solidFill>
                <a:latin typeface="Cambria"/>
                <a:cs typeface="Cambria"/>
              </a:rPr>
              <a:t>expression </a:t>
            </a:r>
            <a:r>
              <a:rPr sz="2360" spc="154" dirty="0">
                <a:solidFill>
                  <a:srgbClr val="3B3B3B"/>
                </a:solidFill>
                <a:latin typeface="Cambria"/>
                <a:cs typeface="Cambria"/>
              </a:rPr>
              <a:t>for </a:t>
            </a:r>
            <a:r>
              <a:rPr sz="2360" spc="185" dirty="0">
                <a:solidFill>
                  <a:srgbClr val="3B3B3B"/>
                </a:solidFill>
                <a:latin typeface="Cambria"/>
                <a:cs typeface="Cambria"/>
              </a:rPr>
              <a:t>strings that  </a:t>
            </a:r>
            <a:r>
              <a:rPr sz="2360" spc="191" dirty="0">
                <a:solidFill>
                  <a:srgbClr val="3B3B3B"/>
                </a:solidFill>
                <a:latin typeface="Cambria"/>
                <a:cs typeface="Cambria"/>
              </a:rPr>
              <a:t>contain </a:t>
            </a:r>
            <a:r>
              <a:rPr sz="2360" spc="200" dirty="0">
                <a:solidFill>
                  <a:srgbClr val="3B3B3B"/>
                </a:solidFill>
                <a:latin typeface="Cambria"/>
                <a:cs typeface="Cambria"/>
              </a:rPr>
              <a:t>at </a:t>
            </a:r>
            <a:r>
              <a:rPr sz="2360" spc="195" dirty="0">
                <a:solidFill>
                  <a:srgbClr val="3B3B3B"/>
                </a:solidFill>
                <a:latin typeface="Cambria"/>
                <a:cs typeface="Cambria"/>
              </a:rPr>
              <a:t>most </a:t>
            </a:r>
            <a:r>
              <a:rPr sz="2360" spc="204" dirty="0">
                <a:solidFill>
                  <a:srgbClr val="3B3B3B"/>
                </a:solidFill>
                <a:latin typeface="Cambria"/>
                <a:cs typeface="Cambria"/>
              </a:rPr>
              <a:t>one</a:t>
            </a:r>
            <a:r>
              <a:rPr sz="2360" spc="300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360" spc="177" dirty="0">
                <a:solidFill>
                  <a:srgbClr val="3B3B3B"/>
                </a:solidFill>
                <a:latin typeface="Cambria"/>
                <a:cs typeface="Cambria"/>
              </a:rPr>
              <a:t>zero:</a:t>
            </a:r>
            <a:endParaRPr sz="236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62943" y="3140849"/>
            <a:ext cx="1858576" cy="2730524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3267" b="1" spc="-5" dirty="0">
                <a:solidFill>
                  <a:srgbClr val="007F7F"/>
                </a:solidFill>
                <a:latin typeface="Arial"/>
                <a:cs typeface="Arial"/>
              </a:rPr>
              <a:t>1*</a:t>
            </a:r>
            <a:r>
              <a:rPr sz="3267" b="1" spc="-5" dirty="0">
                <a:solidFill>
                  <a:srgbClr val="7F007F"/>
                </a:solidFill>
                <a:latin typeface="Arial"/>
                <a:cs typeface="Arial"/>
              </a:rPr>
              <a:t>(0 </a:t>
            </a:r>
            <a:r>
              <a:rPr sz="3267" b="1" dirty="0">
                <a:solidFill>
                  <a:srgbClr val="7F007F"/>
                </a:solidFill>
                <a:latin typeface="Arial"/>
                <a:cs typeface="Arial"/>
              </a:rPr>
              <a:t>|</a:t>
            </a:r>
            <a:r>
              <a:rPr sz="3267" b="1" spc="-77" dirty="0">
                <a:solidFill>
                  <a:srgbClr val="7F007F"/>
                </a:solidFill>
                <a:latin typeface="Arial"/>
                <a:cs typeface="Arial"/>
              </a:rPr>
              <a:t> </a:t>
            </a:r>
            <a:r>
              <a:rPr sz="3267" b="1" spc="-5" dirty="0">
                <a:solidFill>
                  <a:srgbClr val="7F007F"/>
                </a:solidFill>
                <a:latin typeface="Arial"/>
                <a:cs typeface="Arial"/>
              </a:rPr>
              <a:t>ε)</a:t>
            </a:r>
            <a:r>
              <a:rPr sz="3267" b="1" spc="-5" dirty="0">
                <a:solidFill>
                  <a:srgbClr val="7F7F00"/>
                </a:solidFill>
                <a:latin typeface="Arial"/>
                <a:cs typeface="Arial"/>
              </a:rPr>
              <a:t>1*</a:t>
            </a:r>
            <a:endParaRPr sz="3267">
              <a:latin typeface="Arial"/>
              <a:cs typeface="Arial"/>
            </a:endParaRPr>
          </a:p>
          <a:p>
            <a:pPr>
              <a:spcBef>
                <a:spcPts val="9"/>
              </a:spcBef>
            </a:pPr>
            <a:endParaRPr sz="4901">
              <a:latin typeface="Arial"/>
              <a:cs typeface="Arial"/>
            </a:endParaRPr>
          </a:p>
          <a:p>
            <a:pPr marR="387291" algn="ctr">
              <a:lnSpc>
                <a:spcPts val="2941"/>
              </a:lnSpc>
            </a:pPr>
            <a:r>
              <a:rPr sz="2541" b="1" spc="-91" dirty="0">
                <a:solidFill>
                  <a:srgbClr val="007F7F"/>
                </a:solidFill>
                <a:latin typeface="Arial"/>
                <a:cs typeface="Arial"/>
              </a:rPr>
              <a:t>1111</a:t>
            </a:r>
            <a:r>
              <a:rPr sz="2541" b="1" spc="-91" dirty="0">
                <a:solidFill>
                  <a:srgbClr val="7F007F"/>
                </a:solidFill>
                <a:latin typeface="Arial"/>
                <a:cs typeface="Arial"/>
              </a:rPr>
              <a:t>0</a:t>
            </a:r>
            <a:r>
              <a:rPr sz="2541" b="1" spc="-91" dirty="0">
                <a:solidFill>
                  <a:srgbClr val="7F7F00"/>
                </a:solidFill>
                <a:latin typeface="Arial"/>
                <a:cs typeface="Arial"/>
              </a:rPr>
              <a:t>111</a:t>
            </a:r>
            <a:endParaRPr sz="2541">
              <a:latin typeface="Arial"/>
              <a:cs typeface="Arial"/>
            </a:endParaRPr>
          </a:p>
          <a:p>
            <a:pPr marR="387291" algn="ctr">
              <a:lnSpc>
                <a:spcPts val="2832"/>
              </a:lnSpc>
            </a:pPr>
            <a:r>
              <a:rPr sz="2541" b="1" spc="-118" dirty="0">
                <a:solidFill>
                  <a:srgbClr val="007F7F"/>
                </a:solidFill>
                <a:latin typeface="Arial"/>
                <a:cs typeface="Arial"/>
              </a:rPr>
              <a:t>111111</a:t>
            </a:r>
            <a:endParaRPr sz="2541">
              <a:latin typeface="Arial"/>
              <a:cs typeface="Arial"/>
            </a:endParaRPr>
          </a:p>
          <a:p>
            <a:pPr marR="388444" algn="ctr">
              <a:lnSpc>
                <a:spcPts val="2832"/>
              </a:lnSpc>
            </a:pPr>
            <a:r>
              <a:rPr sz="2541" b="1" spc="-73" dirty="0">
                <a:solidFill>
                  <a:srgbClr val="7F007F"/>
                </a:solidFill>
                <a:latin typeface="Arial"/>
                <a:cs typeface="Arial"/>
              </a:rPr>
              <a:t>0</a:t>
            </a:r>
            <a:r>
              <a:rPr sz="2541" b="1" spc="-73" dirty="0">
                <a:solidFill>
                  <a:srgbClr val="7F7F00"/>
                </a:solidFill>
                <a:latin typeface="Arial"/>
                <a:cs typeface="Arial"/>
              </a:rPr>
              <a:t>111</a:t>
            </a:r>
            <a:endParaRPr sz="2541">
              <a:latin typeface="Arial"/>
              <a:cs typeface="Arial"/>
            </a:endParaRPr>
          </a:p>
          <a:p>
            <a:pPr marR="387291" algn="ctr">
              <a:lnSpc>
                <a:spcPts val="2941"/>
              </a:lnSpc>
            </a:pPr>
            <a:r>
              <a:rPr sz="2541" b="1" dirty="0">
                <a:solidFill>
                  <a:srgbClr val="7F007F"/>
                </a:solidFill>
                <a:latin typeface="Arial"/>
                <a:cs typeface="Arial"/>
              </a:rPr>
              <a:t>0</a:t>
            </a:r>
            <a:endParaRPr sz="2541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1695983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62989" y="506452"/>
            <a:ext cx="7250461" cy="626102"/>
          </a:xfrm>
          <a:prstGeom prst="rect">
            <a:avLst/>
          </a:prstGeom>
        </p:spPr>
        <p:txBody>
          <a:bodyPr vert="horz" wrap="square" lIns="0" tIns="11526" rIns="0" bIns="0" rtlCol="0" anchor="ctr">
            <a:spAutoFit/>
          </a:bodyPr>
          <a:lstStyle/>
          <a:p>
            <a:pPr marL="11527">
              <a:lnSpc>
                <a:spcPct val="100000"/>
              </a:lnSpc>
              <a:spcBef>
                <a:spcPts val="91"/>
              </a:spcBef>
            </a:pPr>
            <a:r>
              <a:rPr sz="3993" spc="381" dirty="0"/>
              <a:t>Simple </a:t>
            </a:r>
            <a:r>
              <a:rPr sz="3993" spc="390" dirty="0"/>
              <a:t>Regular</a:t>
            </a:r>
            <a:r>
              <a:rPr sz="3993" spc="354" dirty="0"/>
              <a:t> </a:t>
            </a:r>
            <a:r>
              <a:rPr sz="3993" spc="331" dirty="0"/>
              <a:t>Expressions</a:t>
            </a:r>
            <a:endParaRPr sz="3993"/>
          </a:p>
        </p:txBody>
      </p:sp>
      <p:sp>
        <p:nvSpPr>
          <p:cNvPr id="3" name="object 3"/>
          <p:cNvSpPr txBox="1"/>
          <p:nvPr/>
        </p:nvSpPr>
        <p:spPr>
          <a:xfrm>
            <a:off x="2064188" y="1682803"/>
            <a:ext cx="130821" cy="174651"/>
          </a:xfrm>
          <a:prstGeom prst="rect">
            <a:avLst/>
          </a:prstGeom>
        </p:spPr>
        <p:txBody>
          <a:bodyPr vert="horz" wrap="square" lIns="0" tIns="13831" rIns="0" bIns="0" rtlCol="0">
            <a:spAutoFit/>
          </a:bodyPr>
          <a:lstStyle/>
          <a:p>
            <a:pPr marL="11527">
              <a:spcBef>
                <a:spcPts val="109"/>
              </a:spcBef>
            </a:pPr>
            <a:r>
              <a:rPr sz="1044" spc="213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044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64188" y="2204934"/>
            <a:ext cx="130821" cy="174651"/>
          </a:xfrm>
          <a:prstGeom prst="rect">
            <a:avLst/>
          </a:prstGeom>
        </p:spPr>
        <p:txBody>
          <a:bodyPr vert="horz" wrap="square" lIns="0" tIns="13831" rIns="0" bIns="0" rtlCol="0">
            <a:spAutoFit/>
          </a:bodyPr>
          <a:lstStyle/>
          <a:p>
            <a:pPr marL="11527">
              <a:spcBef>
                <a:spcPts val="109"/>
              </a:spcBef>
            </a:pPr>
            <a:r>
              <a:rPr sz="1044" spc="213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044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58101" y="1400414"/>
            <a:ext cx="6730061" cy="1433088"/>
          </a:xfrm>
          <a:prstGeom prst="rect">
            <a:avLst/>
          </a:prstGeom>
        </p:spPr>
        <p:txBody>
          <a:bodyPr vert="horz" wrap="square" lIns="0" tIns="183264" rIns="0" bIns="0" rtlCol="0">
            <a:spAutoFit/>
          </a:bodyPr>
          <a:lstStyle/>
          <a:p>
            <a:pPr marL="11527">
              <a:spcBef>
                <a:spcPts val="1443"/>
              </a:spcBef>
            </a:pPr>
            <a:r>
              <a:rPr sz="2360" spc="236" dirty="0">
                <a:solidFill>
                  <a:srgbClr val="3B3B3B"/>
                </a:solidFill>
                <a:latin typeface="Cambria"/>
                <a:cs typeface="Cambria"/>
              </a:rPr>
              <a:t>Suppose </a:t>
            </a:r>
            <a:r>
              <a:rPr sz="2360" spc="204" dirty="0">
                <a:solidFill>
                  <a:srgbClr val="3B3B3B"/>
                </a:solidFill>
                <a:latin typeface="Cambria"/>
                <a:cs typeface="Cambria"/>
              </a:rPr>
              <a:t>the </a:t>
            </a:r>
            <a:r>
              <a:rPr sz="2360" spc="154" dirty="0">
                <a:solidFill>
                  <a:srgbClr val="3B3B3B"/>
                </a:solidFill>
                <a:latin typeface="Cambria"/>
                <a:cs typeface="Cambria"/>
              </a:rPr>
              <a:t>only </a:t>
            </a:r>
            <a:r>
              <a:rPr sz="2360" spc="213" dirty="0">
                <a:solidFill>
                  <a:srgbClr val="3B3B3B"/>
                </a:solidFill>
                <a:latin typeface="Cambria"/>
                <a:cs typeface="Cambria"/>
              </a:rPr>
              <a:t>characters are </a:t>
            </a:r>
            <a:r>
              <a:rPr sz="2360" b="1" dirty="0">
                <a:solidFill>
                  <a:srgbClr val="3B3B3B"/>
                </a:solidFill>
                <a:latin typeface="Courier New"/>
                <a:cs typeface="Courier New"/>
              </a:rPr>
              <a:t>0 </a:t>
            </a:r>
            <a:r>
              <a:rPr sz="2360" spc="218" dirty="0">
                <a:solidFill>
                  <a:srgbClr val="3B3B3B"/>
                </a:solidFill>
                <a:latin typeface="Cambria"/>
                <a:cs typeface="Cambria"/>
              </a:rPr>
              <a:t>and</a:t>
            </a:r>
            <a:r>
              <a:rPr sz="2360" spc="-286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360" b="1" spc="123" dirty="0">
                <a:solidFill>
                  <a:srgbClr val="3B3B3B"/>
                </a:solidFill>
                <a:latin typeface="Courier New"/>
                <a:cs typeface="Courier New"/>
              </a:rPr>
              <a:t>1</a:t>
            </a:r>
            <a:r>
              <a:rPr sz="2360" spc="123" dirty="0">
                <a:solidFill>
                  <a:srgbClr val="3B3B3B"/>
                </a:solidFill>
                <a:latin typeface="Cambria"/>
                <a:cs typeface="Cambria"/>
              </a:rPr>
              <a:t>.</a:t>
            </a:r>
            <a:endParaRPr sz="2360">
              <a:latin typeface="Cambria"/>
              <a:cs typeface="Cambria"/>
            </a:endParaRPr>
          </a:p>
          <a:p>
            <a:pPr marL="11527" marR="4611">
              <a:lnSpc>
                <a:spcPts val="2741"/>
              </a:lnSpc>
              <a:spcBef>
                <a:spcPts val="1520"/>
              </a:spcBef>
            </a:pPr>
            <a:r>
              <a:rPr sz="2360" spc="268" dirty="0">
                <a:solidFill>
                  <a:srgbClr val="3B3B3B"/>
                </a:solidFill>
                <a:latin typeface="Cambria"/>
                <a:cs typeface="Cambria"/>
              </a:rPr>
              <a:t>Here </a:t>
            </a:r>
            <a:r>
              <a:rPr sz="2360" spc="141" dirty="0">
                <a:solidFill>
                  <a:srgbClr val="3B3B3B"/>
                </a:solidFill>
                <a:latin typeface="Cambria"/>
                <a:cs typeface="Cambria"/>
              </a:rPr>
              <a:t>is </a:t>
            </a:r>
            <a:r>
              <a:rPr sz="2360" spc="254" dirty="0">
                <a:solidFill>
                  <a:srgbClr val="3B3B3B"/>
                </a:solidFill>
                <a:latin typeface="Cambria"/>
                <a:cs typeface="Cambria"/>
              </a:rPr>
              <a:t>a </a:t>
            </a:r>
            <a:r>
              <a:rPr sz="2360" spc="208" dirty="0">
                <a:solidFill>
                  <a:srgbClr val="3B3B3B"/>
                </a:solidFill>
                <a:latin typeface="Cambria"/>
                <a:cs typeface="Cambria"/>
              </a:rPr>
              <a:t>regular </a:t>
            </a:r>
            <a:r>
              <a:rPr sz="2360" spc="185" dirty="0">
                <a:solidFill>
                  <a:srgbClr val="3B3B3B"/>
                </a:solidFill>
                <a:latin typeface="Cambria"/>
                <a:cs typeface="Cambria"/>
              </a:rPr>
              <a:t>expression </a:t>
            </a:r>
            <a:r>
              <a:rPr sz="2360" spc="154" dirty="0">
                <a:solidFill>
                  <a:srgbClr val="3B3B3B"/>
                </a:solidFill>
                <a:latin typeface="Cambria"/>
                <a:cs typeface="Cambria"/>
              </a:rPr>
              <a:t>for </a:t>
            </a:r>
            <a:r>
              <a:rPr sz="2360" spc="185" dirty="0">
                <a:solidFill>
                  <a:srgbClr val="3B3B3B"/>
                </a:solidFill>
                <a:latin typeface="Cambria"/>
                <a:cs typeface="Cambria"/>
              </a:rPr>
              <a:t>strings that  </a:t>
            </a:r>
            <a:r>
              <a:rPr sz="2360" spc="191" dirty="0">
                <a:solidFill>
                  <a:srgbClr val="3B3B3B"/>
                </a:solidFill>
                <a:latin typeface="Cambria"/>
                <a:cs typeface="Cambria"/>
              </a:rPr>
              <a:t>contain </a:t>
            </a:r>
            <a:r>
              <a:rPr sz="2360" spc="200" dirty="0">
                <a:solidFill>
                  <a:srgbClr val="3B3B3B"/>
                </a:solidFill>
                <a:latin typeface="Cambria"/>
                <a:cs typeface="Cambria"/>
              </a:rPr>
              <a:t>at </a:t>
            </a:r>
            <a:r>
              <a:rPr sz="2360" spc="195" dirty="0">
                <a:solidFill>
                  <a:srgbClr val="3B3B3B"/>
                </a:solidFill>
                <a:latin typeface="Cambria"/>
                <a:cs typeface="Cambria"/>
              </a:rPr>
              <a:t>most </a:t>
            </a:r>
            <a:r>
              <a:rPr sz="2360" spc="204" dirty="0">
                <a:solidFill>
                  <a:srgbClr val="3B3B3B"/>
                </a:solidFill>
                <a:latin typeface="Cambria"/>
                <a:cs typeface="Cambria"/>
              </a:rPr>
              <a:t>one</a:t>
            </a:r>
            <a:r>
              <a:rPr sz="2360" spc="300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360" spc="177" dirty="0">
                <a:solidFill>
                  <a:srgbClr val="3B3B3B"/>
                </a:solidFill>
                <a:latin typeface="Cambria"/>
                <a:cs typeface="Cambria"/>
              </a:rPr>
              <a:t>zero:</a:t>
            </a:r>
            <a:endParaRPr sz="236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409047" y="3140849"/>
            <a:ext cx="1528931" cy="2730524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247820">
              <a:spcBef>
                <a:spcPts val="91"/>
              </a:spcBef>
            </a:pPr>
            <a:r>
              <a:rPr sz="3267" b="1" dirty="0">
                <a:solidFill>
                  <a:srgbClr val="007F7F"/>
                </a:solidFill>
                <a:latin typeface="Arial"/>
                <a:cs typeface="Arial"/>
              </a:rPr>
              <a:t>1*</a:t>
            </a:r>
            <a:r>
              <a:rPr sz="3267" b="1" spc="-5" dirty="0">
                <a:solidFill>
                  <a:srgbClr val="7F007F"/>
                </a:solidFill>
                <a:latin typeface="Arial"/>
                <a:cs typeface="Arial"/>
              </a:rPr>
              <a:t>0?</a:t>
            </a:r>
            <a:r>
              <a:rPr sz="3267" b="1" spc="-5" dirty="0">
                <a:solidFill>
                  <a:srgbClr val="7F7F00"/>
                </a:solidFill>
                <a:latin typeface="Arial"/>
                <a:cs typeface="Arial"/>
              </a:rPr>
              <a:t>1*</a:t>
            </a:r>
            <a:endParaRPr sz="3267">
              <a:latin typeface="Arial"/>
              <a:cs typeface="Arial"/>
            </a:endParaRPr>
          </a:p>
          <a:p>
            <a:pPr>
              <a:spcBef>
                <a:spcPts val="9"/>
              </a:spcBef>
            </a:pPr>
            <a:endParaRPr sz="4901">
              <a:latin typeface="Arial"/>
              <a:cs typeface="Arial"/>
            </a:endParaRPr>
          </a:p>
          <a:p>
            <a:pPr marR="149845" algn="ctr">
              <a:lnSpc>
                <a:spcPts val="2941"/>
              </a:lnSpc>
            </a:pPr>
            <a:r>
              <a:rPr sz="2541" b="1" spc="-145" dirty="0">
                <a:solidFill>
                  <a:srgbClr val="007F7F"/>
                </a:solidFill>
                <a:latin typeface="Arial"/>
                <a:cs typeface="Arial"/>
              </a:rPr>
              <a:t>1</a:t>
            </a:r>
            <a:r>
              <a:rPr sz="2541" b="1" spc="-136" dirty="0">
                <a:solidFill>
                  <a:srgbClr val="007F7F"/>
                </a:solidFill>
                <a:latin typeface="Arial"/>
                <a:cs typeface="Arial"/>
              </a:rPr>
              <a:t>1</a:t>
            </a:r>
            <a:r>
              <a:rPr sz="2541" b="1" spc="-145" dirty="0">
                <a:solidFill>
                  <a:srgbClr val="007F7F"/>
                </a:solidFill>
                <a:latin typeface="Arial"/>
                <a:cs typeface="Arial"/>
              </a:rPr>
              <a:t>1</a:t>
            </a:r>
            <a:r>
              <a:rPr sz="2541" b="1" dirty="0">
                <a:solidFill>
                  <a:srgbClr val="007F7F"/>
                </a:solidFill>
                <a:latin typeface="Arial"/>
                <a:cs typeface="Arial"/>
              </a:rPr>
              <a:t>1</a:t>
            </a:r>
            <a:r>
              <a:rPr sz="2541" b="1" dirty="0">
                <a:solidFill>
                  <a:srgbClr val="7F007F"/>
                </a:solidFill>
                <a:latin typeface="Arial"/>
                <a:cs typeface="Arial"/>
              </a:rPr>
              <a:t>0</a:t>
            </a:r>
            <a:r>
              <a:rPr sz="2541" b="1" spc="-145" dirty="0">
                <a:solidFill>
                  <a:srgbClr val="7F7F00"/>
                </a:solidFill>
                <a:latin typeface="Arial"/>
                <a:cs typeface="Arial"/>
              </a:rPr>
              <a:t>1</a:t>
            </a:r>
            <a:r>
              <a:rPr sz="2541" b="1" spc="-136" dirty="0">
                <a:solidFill>
                  <a:srgbClr val="7F7F00"/>
                </a:solidFill>
                <a:latin typeface="Arial"/>
                <a:cs typeface="Arial"/>
              </a:rPr>
              <a:t>1</a:t>
            </a:r>
            <a:r>
              <a:rPr sz="2541" b="1" dirty="0">
                <a:solidFill>
                  <a:srgbClr val="7F7F00"/>
                </a:solidFill>
                <a:latin typeface="Arial"/>
                <a:cs typeface="Arial"/>
              </a:rPr>
              <a:t>1</a:t>
            </a:r>
            <a:endParaRPr sz="2541">
              <a:latin typeface="Arial"/>
              <a:cs typeface="Arial"/>
            </a:endParaRPr>
          </a:p>
          <a:p>
            <a:pPr marR="149845" algn="ctr">
              <a:lnSpc>
                <a:spcPts val="2832"/>
              </a:lnSpc>
            </a:pPr>
            <a:r>
              <a:rPr sz="2541" b="1" spc="-118" dirty="0">
                <a:solidFill>
                  <a:srgbClr val="007F7F"/>
                </a:solidFill>
                <a:latin typeface="Arial"/>
                <a:cs typeface="Arial"/>
              </a:rPr>
              <a:t>111111</a:t>
            </a:r>
            <a:endParaRPr sz="2541">
              <a:latin typeface="Arial"/>
              <a:cs typeface="Arial"/>
            </a:endParaRPr>
          </a:p>
          <a:p>
            <a:pPr marR="150997" algn="ctr">
              <a:lnSpc>
                <a:spcPts val="2832"/>
              </a:lnSpc>
            </a:pPr>
            <a:r>
              <a:rPr sz="2541" b="1" spc="-73" dirty="0">
                <a:solidFill>
                  <a:srgbClr val="7F007F"/>
                </a:solidFill>
                <a:latin typeface="Arial"/>
                <a:cs typeface="Arial"/>
              </a:rPr>
              <a:t>0</a:t>
            </a:r>
            <a:r>
              <a:rPr sz="2541" b="1" spc="-73" dirty="0">
                <a:solidFill>
                  <a:srgbClr val="7F7F00"/>
                </a:solidFill>
                <a:latin typeface="Arial"/>
                <a:cs typeface="Arial"/>
              </a:rPr>
              <a:t>111</a:t>
            </a:r>
            <a:endParaRPr sz="2541">
              <a:latin typeface="Arial"/>
              <a:cs typeface="Arial"/>
            </a:endParaRPr>
          </a:p>
          <a:p>
            <a:pPr marR="149845" algn="ctr">
              <a:lnSpc>
                <a:spcPts val="2941"/>
              </a:lnSpc>
            </a:pPr>
            <a:r>
              <a:rPr sz="2541" b="1" dirty="0">
                <a:solidFill>
                  <a:srgbClr val="7F007F"/>
                </a:solidFill>
                <a:latin typeface="Arial"/>
                <a:cs typeface="Arial"/>
              </a:rPr>
              <a:t>0</a:t>
            </a:r>
            <a:endParaRPr sz="2541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20532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94062" y="503689"/>
            <a:ext cx="6391195" cy="626102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3993" spc="394" dirty="0"/>
              <a:t>Goals </a:t>
            </a:r>
            <a:r>
              <a:rPr sz="3993" spc="272" dirty="0"/>
              <a:t>of </a:t>
            </a:r>
            <a:r>
              <a:rPr sz="3993" spc="354" dirty="0"/>
              <a:t>Lexical</a:t>
            </a:r>
            <a:r>
              <a:rPr sz="3993" spc="431" dirty="0"/>
              <a:t> </a:t>
            </a:r>
            <a:r>
              <a:rPr sz="3993" spc="300" dirty="0"/>
              <a:t>Analysis</a:t>
            </a:r>
            <a:endParaRPr sz="3993"/>
          </a:p>
        </p:txBody>
      </p:sp>
      <p:sp>
        <p:nvSpPr>
          <p:cNvPr id="3" name="object 3"/>
          <p:cNvSpPr txBox="1"/>
          <p:nvPr/>
        </p:nvSpPr>
        <p:spPr>
          <a:xfrm>
            <a:off x="2048050" y="1679345"/>
            <a:ext cx="131397" cy="175815"/>
          </a:xfrm>
          <a:prstGeom prst="rect">
            <a:avLst/>
          </a:prstGeom>
        </p:spPr>
        <p:txBody>
          <a:bodyPr vert="horz" wrap="square" lIns="0" tIns="14984" rIns="0" bIns="0" rtlCol="0">
            <a:spAutoFit/>
          </a:bodyPr>
          <a:lstStyle/>
          <a:p>
            <a:pPr marL="11527">
              <a:spcBef>
                <a:spcPts val="118"/>
              </a:spcBef>
            </a:pPr>
            <a:r>
              <a:rPr sz="1044" spc="218" dirty="0">
                <a:solidFill>
                  <a:srgbClr val="3B3B3B"/>
                </a:solidFill>
                <a:cs typeface="Calibri"/>
              </a:rPr>
              <a:t>●</a:t>
            </a:r>
            <a:endParaRPr sz="1044">
              <a:solidFill>
                <a:prstClr val="black"/>
              </a:solidFill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95861" y="1572153"/>
            <a:ext cx="7506916" cy="775217"/>
          </a:xfrm>
          <a:prstGeom prst="rect">
            <a:avLst/>
          </a:prstGeom>
        </p:spPr>
        <p:txBody>
          <a:bodyPr vert="horz" wrap="square" lIns="0" tIns="31120" rIns="0" bIns="0" rtlCol="0">
            <a:spAutoFit/>
          </a:bodyPr>
          <a:lstStyle/>
          <a:p>
            <a:pPr marL="11527" marR="4611">
              <a:lnSpc>
                <a:spcPts val="2859"/>
              </a:lnSpc>
              <a:spcBef>
                <a:spcPts val="245"/>
              </a:spcBef>
            </a:pPr>
            <a:r>
              <a:rPr sz="2451" spc="218" dirty="0">
                <a:solidFill>
                  <a:srgbClr val="3B3B3B"/>
                </a:solidFill>
                <a:latin typeface="Cambria"/>
                <a:cs typeface="Cambria"/>
              </a:rPr>
              <a:t>Convert </a:t>
            </a:r>
            <a:r>
              <a:rPr sz="2451" spc="185" dirty="0">
                <a:solidFill>
                  <a:srgbClr val="3B3B3B"/>
                </a:solidFill>
                <a:latin typeface="Cambria"/>
                <a:cs typeface="Cambria"/>
              </a:rPr>
              <a:t>from physical </a:t>
            </a:r>
            <a:r>
              <a:rPr sz="2451" spc="177" dirty="0">
                <a:solidFill>
                  <a:srgbClr val="3B3B3B"/>
                </a:solidFill>
                <a:latin typeface="Cambria"/>
                <a:cs typeface="Cambria"/>
              </a:rPr>
              <a:t>description </a:t>
            </a:r>
            <a:r>
              <a:rPr sz="2451" spc="159" dirty="0">
                <a:solidFill>
                  <a:srgbClr val="3B3B3B"/>
                </a:solidFill>
                <a:latin typeface="Cambria"/>
                <a:cs typeface="Cambria"/>
              </a:rPr>
              <a:t>of </a:t>
            </a:r>
            <a:r>
              <a:rPr sz="2451" spc="259" dirty="0">
                <a:solidFill>
                  <a:srgbClr val="3B3B3B"/>
                </a:solidFill>
                <a:latin typeface="Cambria"/>
                <a:cs typeface="Cambria"/>
              </a:rPr>
              <a:t>a </a:t>
            </a:r>
            <a:r>
              <a:rPr sz="2451" spc="218" dirty="0">
                <a:solidFill>
                  <a:srgbClr val="3B3B3B"/>
                </a:solidFill>
                <a:latin typeface="Cambria"/>
                <a:cs typeface="Cambria"/>
              </a:rPr>
              <a:t>program  </a:t>
            </a:r>
            <a:r>
              <a:rPr sz="2451" spc="150" dirty="0">
                <a:solidFill>
                  <a:srgbClr val="3B3B3B"/>
                </a:solidFill>
                <a:latin typeface="Cambria"/>
                <a:cs typeface="Cambria"/>
              </a:rPr>
              <a:t>into </a:t>
            </a:r>
            <a:r>
              <a:rPr sz="2451" spc="227" dirty="0">
                <a:solidFill>
                  <a:srgbClr val="3B3B3B"/>
                </a:solidFill>
                <a:latin typeface="Cambria"/>
                <a:cs typeface="Cambria"/>
              </a:rPr>
              <a:t>sequence </a:t>
            </a:r>
            <a:r>
              <a:rPr sz="2451" spc="159" dirty="0">
                <a:solidFill>
                  <a:srgbClr val="3B3B3B"/>
                </a:solidFill>
                <a:latin typeface="Cambria"/>
                <a:cs typeface="Cambria"/>
              </a:rPr>
              <a:t>of of</a:t>
            </a:r>
            <a:r>
              <a:rPr sz="2451" spc="404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451" b="1" spc="254" dirty="0">
                <a:solidFill>
                  <a:srgbClr val="0000FF"/>
                </a:solidFill>
                <a:latin typeface="Trebuchet MS"/>
                <a:cs typeface="Trebuchet MS"/>
              </a:rPr>
              <a:t>tokens</a:t>
            </a:r>
            <a:r>
              <a:rPr sz="2451" spc="254" dirty="0">
                <a:solidFill>
                  <a:srgbClr val="3B3B3B"/>
                </a:solidFill>
                <a:latin typeface="Cambria"/>
                <a:cs typeface="Cambria"/>
              </a:rPr>
              <a:t>.</a:t>
            </a:r>
            <a:endParaRPr sz="2451">
              <a:solidFill>
                <a:prstClr val="black"/>
              </a:solidFill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77696" y="2529968"/>
            <a:ext cx="117565" cy="154849"/>
          </a:xfrm>
          <a:prstGeom prst="rect">
            <a:avLst/>
          </a:prstGeom>
        </p:spPr>
        <p:txBody>
          <a:bodyPr vert="horz" wrap="square" lIns="0" tIns="14984" rIns="0" bIns="0" rtlCol="0">
            <a:spAutoFit/>
          </a:bodyPr>
          <a:lstStyle/>
          <a:p>
            <a:pPr marL="11527">
              <a:spcBef>
                <a:spcPts val="118"/>
              </a:spcBef>
            </a:pPr>
            <a:r>
              <a:rPr sz="908" spc="191" dirty="0">
                <a:solidFill>
                  <a:srgbClr val="3B3B3B"/>
                </a:solidFill>
                <a:cs typeface="Calibri"/>
              </a:rPr>
              <a:t>●</a:t>
            </a:r>
            <a:endParaRPr sz="908">
              <a:solidFill>
                <a:prstClr val="black"/>
              </a:solidFill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48050" y="3282619"/>
            <a:ext cx="131397" cy="175815"/>
          </a:xfrm>
          <a:prstGeom prst="rect">
            <a:avLst/>
          </a:prstGeom>
        </p:spPr>
        <p:txBody>
          <a:bodyPr vert="horz" wrap="square" lIns="0" tIns="14984" rIns="0" bIns="0" rtlCol="0">
            <a:spAutoFit/>
          </a:bodyPr>
          <a:lstStyle/>
          <a:p>
            <a:pPr marL="11527">
              <a:spcBef>
                <a:spcPts val="118"/>
              </a:spcBef>
            </a:pPr>
            <a:r>
              <a:rPr sz="1044" spc="218" dirty="0">
                <a:solidFill>
                  <a:srgbClr val="3B3B3B"/>
                </a:solidFill>
                <a:cs typeface="Calibri"/>
              </a:rPr>
              <a:t>●</a:t>
            </a:r>
            <a:endParaRPr sz="1044">
              <a:solidFill>
                <a:prstClr val="black"/>
              </a:solidFill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95861" y="2436606"/>
            <a:ext cx="7735132" cy="1138966"/>
          </a:xfrm>
          <a:prstGeom prst="rect">
            <a:avLst/>
          </a:prstGeom>
        </p:spPr>
        <p:txBody>
          <a:bodyPr vert="horz" wrap="square" lIns="0" tIns="30544" rIns="0" bIns="0" rtlCol="0">
            <a:spAutoFit/>
          </a:bodyPr>
          <a:lstStyle/>
          <a:p>
            <a:pPr marL="340032" marR="4611">
              <a:lnSpc>
                <a:spcPts val="2478"/>
              </a:lnSpc>
              <a:spcBef>
                <a:spcPts val="241"/>
              </a:spcBef>
            </a:pPr>
            <a:r>
              <a:rPr sz="2133" spc="250" dirty="0">
                <a:solidFill>
                  <a:srgbClr val="3B3B3B"/>
                </a:solidFill>
                <a:latin typeface="Cambria"/>
                <a:cs typeface="Cambria"/>
              </a:rPr>
              <a:t>Each </a:t>
            </a:r>
            <a:r>
              <a:rPr sz="2133" spc="168" dirty="0">
                <a:solidFill>
                  <a:srgbClr val="3B3B3B"/>
                </a:solidFill>
                <a:latin typeface="Cambria"/>
                <a:cs typeface="Cambria"/>
              </a:rPr>
              <a:t>token </a:t>
            </a:r>
            <a:r>
              <a:rPr sz="2133" spc="172" dirty="0">
                <a:solidFill>
                  <a:srgbClr val="3B3B3B"/>
                </a:solidFill>
                <a:latin typeface="Cambria"/>
                <a:cs typeface="Cambria"/>
              </a:rPr>
              <a:t>represents </a:t>
            </a:r>
            <a:r>
              <a:rPr sz="2133" spc="182" dirty="0">
                <a:solidFill>
                  <a:srgbClr val="3B3B3B"/>
                </a:solidFill>
                <a:latin typeface="Cambria"/>
                <a:cs typeface="Cambria"/>
              </a:rPr>
              <a:t>one </a:t>
            </a:r>
            <a:r>
              <a:rPr sz="2133" spc="177" dirty="0">
                <a:solidFill>
                  <a:srgbClr val="3B3B3B"/>
                </a:solidFill>
                <a:latin typeface="Cambria"/>
                <a:cs typeface="Cambria"/>
              </a:rPr>
              <a:t>logical </a:t>
            </a:r>
            <a:r>
              <a:rPr sz="2133" spc="191" dirty="0">
                <a:solidFill>
                  <a:srgbClr val="3B3B3B"/>
                </a:solidFill>
                <a:latin typeface="Cambria"/>
                <a:cs typeface="Cambria"/>
              </a:rPr>
              <a:t>piece </a:t>
            </a:r>
            <a:r>
              <a:rPr sz="2133" spc="145" dirty="0">
                <a:solidFill>
                  <a:srgbClr val="3B3B3B"/>
                </a:solidFill>
                <a:latin typeface="Cambria"/>
                <a:cs typeface="Cambria"/>
              </a:rPr>
              <a:t>of </a:t>
            </a:r>
            <a:r>
              <a:rPr sz="2133" spc="182" dirty="0">
                <a:solidFill>
                  <a:srgbClr val="3B3B3B"/>
                </a:solidFill>
                <a:latin typeface="Cambria"/>
                <a:cs typeface="Cambria"/>
              </a:rPr>
              <a:t>the </a:t>
            </a:r>
            <a:r>
              <a:rPr sz="2133" spc="185" dirty="0">
                <a:solidFill>
                  <a:srgbClr val="3B3B3B"/>
                </a:solidFill>
                <a:latin typeface="Cambria"/>
                <a:cs typeface="Cambria"/>
              </a:rPr>
              <a:t>source  </a:t>
            </a:r>
            <a:r>
              <a:rPr sz="2133" spc="141" dirty="0">
                <a:solidFill>
                  <a:srgbClr val="3B3B3B"/>
                </a:solidFill>
                <a:latin typeface="Cambria"/>
                <a:cs typeface="Cambria"/>
              </a:rPr>
              <a:t>file </a:t>
            </a:r>
            <a:r>
              <a:rPr sz="2133" dirty="0">
                <a:solidFill>
                  <a:srgbClr val="3B3B3B"/>
                </a:solidFill>
                <a:latin typeface="Cambria"/>
                <a:cs typeface="Cambria"/>
              </a:rPr>
              <a:t>– </a:t>
            </a:r>
            <a:r>
              <a:rPr sz="2133" spc="227" dirty="0">
                <a:solidFill>
                  <a:srgbClr val="3B3B3B"/>
                </a:solidFill>
                <a:latin typeface="Cambria"/>
                <a:cs typeface="Cambria"/>
              </a:rPr>
              <a:t>a </a:t>
            </a:r>
            <a:r>
              <a:rPr sz="2133" spc="172" dirty="0">
                <a:solidFill>
                  <a:srgbClr val="3B3B3B"/>
                </a:solidFill>
                <a:latin typeface="Cambria"/>
                <a:cs typeface="Cambria"/>
              </a:rPr>
              <a:t>keyword, </a:t>
            </a:r>
            <a:r>
              <a:rPr sz="2133" spc="182" dirty="0">
                <a:solidFill>
                  <a:srgbClr val="3B3B3B"/>
                </a:solidFill>
                <a:latin typeface="Cambria"/>
                <a:cs typeface="Cambria"/>
              </a:rPr>
              <a:t>the </a:t>
            </a:r>
            <a:r>
              <a:rPr sz="2133" spc="218" dirty="0">
                <a:solidFill>
                  <a:srgbClr val="3B3B3B"/>
                </a:solidFill>
                <a:latin typeface="Cambria"/>
                <a:cs typeface="Cambria"/>
              </a:rPr>
              <a:t>name </a:t>
            </a:r>
            <a:r>
              <a:rPr sz="2133" spc="145" dirty="0">
                <a:solidFill>
                  <a:srgbClr val="3B3B3B"/>
                </a:solidFill>
                <a:latin typeface="Cambria"/>
                <a:cs typeface="Cambria"/>
              </a:rPr>
              <a:t>of </a:t>
            </a:r>
            <a:r>
              <a:rPr sz="2133" spc="227" dirty="0">
                <a:solidFill>
                  <a:srgbClr val="3B3B3B"/>
                </a:solidFill>
                <a:latin typeface="Cambria"/>
                <a:cs typeface="Cambria"/>
              </a:rPr>
              <a:t>a </a:t>
            </a:r>
            <a:r>
              <a:rPr sz="2133" spc="172" dirty="0">
                <a:solidFill>
                  <a:srgbClr val="3B3B3B"/>
                </a:solidFill>
                <a:latin typeface="Cambria"/>
                <a:cs typeface="Cambria"/>
              </a:rPr>
              <a:t>variable,</a:t>
            </a:r>
            <a:r>
              <a:rPr sz="2133" spc="41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133" spc="208" dirty="0">
                <a:solidFill>
                  <a:srgbClr val="3B3B3B"/>
                </a:solidFill>
                <a:latin typeface="Cambria"/>
                <a:cs typeface="Cambria"/>
              </a:rPr>
              <a:t>etc.</a:t>
            </a:r>
            <a:endParaRPr sz="2133">
              <a:solidFill>
                <a:prstClr val="black"/>
              </a:solidFill>
              <a:latin typeface="Cambria"/>
              <a:cs typeface="Cambria"/>
            </a:endParaRPr>
          </a:p>
          <a:p>
            <a:pPr marL="11527">
              <a:spcBef>
                <a:spcPts val="712"/>
              </a:spcBef>
            </a:pPr>
            <a:r>
              <a:rPr sz="2451" spc="281" dirty="0">
                <a:solidFill>
                  <a:srgbClr val="3B3B3B"/>
                </a:solidFill>
                <a:latin typeface="Cambria"/>
                <a:cs typeface="Cambria"/>
              </a:rPr>
              <a:t>Each </a:t>
            </a:r>
            <a:r>
              <a:rPr sz="2451" spc="191" dirty="0">
                <a:solidFill>
                  <a:srgbClr val="3B3B3B"/>
                </a:solidFill>
                <a:latin typeface="Cambria"/>
                <a:cs typeface="Cambria"/>
              </a:rPr>
              <a:t>token </a:t>
            </a:r>
            <a:r>
              <a:rPr sz="2451" spc="145" dirty="0">
                <a:solidFill>
                  <a:srgbClr val="3B3B3B"/>
                </a:solidFill>
                <a:latin typeface="Cambria"/>
                <a:cs typeface="Cambria"/>
              </a:rPr>
              <a:t>is </a:t>
            </a:r>
            <a:r>
              <a:rPr sz="2451" spc="204" dirty="0">
                <a:solidFill>
                  <a:srgbClr val="3B3B3B"/>
                </a:solidFill>
                <a:latin typeface="Cambria"/>
                <a:cs typeface="Cambria"/>
              </a:rPr>
              <a:t>associated </a:t>
            </a:r>
            <a:r>
              <a:rPr sz="2451" spc="163" dirty="0">
                <a:solidFill>
                  <a:srgbClr val="3B3B3B"/>
                </a:solidFill>
                <a:latin typeface="Cambria"/>
                <a:cs typeface="Cambria"/>
              </a:rPr>
              <a:t>with </a:t>
            </a:r>
            <a:r>
              <a:rPr sz="2451" spc="259" dirty="0">
                <a:solidFill>
                  <a:srgbClr val="3B3B3B"/>
                </a:solidFill>
                <a:latin typeface="Cambria"/>
                <a:cs typeface="Cambria"/>
              </a:rPr>
              <a:t>a</a:t>
            </a:r>
            <a:r>
              <a:rPr sz="2451" spc="408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451" b="1" spc="208" dirty="0">
                <a:solidFill>
                  <a:srgbClr val="0000FF"/>
                </a:solidFill>
                <a:latin typeface="Trebuchet MS"/>
                <a:cs typeface="Trebuchet MS"/>
              </a:rPr>
              <a:t>lexeme</a:t>
            </a:r>
            <a:r>
              <a:rPr sz="2451" spc="208" dirty="0">
                <a:solidFill>
                  <a:srgbClr val="3B3B3B"/>
                </a:solidFill>
                <a:latin typeface="Cambria"/>
                <a:cs typeface="Cambria"/>
              </a:rPr>
              <a:t>.</a:t>
            </a:r>
            <a:endParaRPr sz="2451">
              <a:solidFill>
                <a:prstClr val="black"/>
              </a:solidFill>
              <a:latin typeface="Cambria"/>
              <a:cs typeface="Cambr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377696" y="3770171"/>
            <a:ext cx="117565" cy="154849"/>
          </a:xfrm>
          <a:prstGeom prst="rect">
            <a:avLst/>
          </a:prstGeom>
        </p:spPr>
        <p:txBody>
          <a:bodyPr vert="horz" wrap="square" lIns="0" tIns="14984" rIns="0" bIns="0" rtlCol="0">
            <a:spAutoFit/>
          </a:bodyPr>
          <a:lstStyle/>
          <a:p>
            <a:pPr marL="11527">
              <a:spcBef>
                <a:spcPts val="118"/>
              </a:spcBef>
            </a:pPr>
            <a:r>
              <a:rPr sz="908" spc="191" dirty="0">
                <a:solidFill>
                  <a:srgbClr val="3B3B3B"/>
                </a:solidFill>
                <a:cs typeface="Calibri"/>
              </a:rPr>
              <a:t>●</a:t>
            </a:r>
            <a:endParaRPr sz="908">
              <a:solidFill>
                <a:prstClr val="black"/>
              </a:solidFill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624354" y="3676810"/>
            <a:ext cx="6290342" cy="339870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2133" spc="191" dirty="0">
                <a:solidFill>
                  <a:srgbClr val="3B3B3B"/>
                </a:solidFill>
                <a:latin typeface="Cambria"/>
                <a:cs typeface="Cambria"/>
              </a:rPr>
              <a:t>The actual </a:t>
            </a:r>
            <a:r>
              <a:rPr sz="2133" spc="163" dirty="0">
                <a:solidFill>
                  <a:srgbClr val="3B3B3B"/>
                </a:solidFill>
                <a:latin typeface="Cambria"/>
                <a:cs typeface="Cambria"/>
              </a:rPr>
              <a:t>text </a:t>
            </a:r>
            <a:r>
              <a:rPr sz="2133" spc="145" dirty="0">
                <a:solidFill>
                  <a:srgbClr val="3B3B3B"/>
                </a:solidFill>
                <a:latin typeface="Cambria"/>
                <a:cs typeface="Cambria"/>
              </a:rPr>
              <a:t>of </a:t>
            </a:r>
            <a:r>
              <a:rPr sz="2133" spc="182" dirty="0">
                <a:solidFill>
                  <a:srgbClr val="3B3B3B"/>
                </a:solidFill>
                <a:latin typeface="Cambria"/>
                <a:cs typeface="Cambria"/>
              </a:rPr>
              <a:t>the </a:t>
            </a:r>
            <a:r>
              <a:rPr sz="2133" spc="168" dirty="0">
                <a:solidFill>
                  <a:srgbClr val="3B3B3B"/>
                </a:solidFill>
                <a:latin typeface="Cambria"/>
                <a:cs typeface="Cambria"/>
              </a:rPr>
              <a:t>token: </a:t>
            </a:r>
            <a:r>
              <a:rPr sz="2133" spc="222" dirty="0">
                <a:solidFill>
                  <a:srgbClr val="3B3B3B"/>
                </a:solidFill>
                <a:latin typeface="Cambria"/>
                <a:cs typeface="Cambria"/>
              </a:rPr>
              <a:t>“137,” </a:t>
            </a:r>
            <a:r>
              <a:rPr sz="2133" spc="200" dirty="0">
                <a:solidFill>
                  <a:srgbClr val="3B3B3B"/>
                </a:solidFill>
                <a:latin typeface="Cambria"/>
                <a:cs typeface="Cambria"/>
              </a:rPr>
              <a:t>“int,”</a:t>
            </a:r>
            <a:r>
              <a:rPr sz="2133" spc="318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133" spc="208" dirty="0">
                <a:solidFill>
                  <a:srgbClr val="3B3B3B"/>
                </a:solidFill>
                <a:latin typeface="Cambria"/>
                <a:cs typeface="Cambria"/>
              </a:rPr>
              <a:t>etc.</a:t>
            </a:r>
            <a:endParaRPr sz="2133">
              <a:solidFill>
                <a:prstClr val="black"/>
              </a:solidFill>
              <a:latin typeface="Cambria"/>
              <a:cs typeface="Cambr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048050" y="4208161"/>
            <a:ext cx="131397" cy="175815"/>
          </a:xfrm>
          <a:prstGeom prst="rect">
            <a:avLst/>
          </a:prstGeom>
        </p:spPr>
        <p:txBody>
          <a:bodyPr vert="horz" wrap="square" lIns="0" tIns="14984" rIns="0" bIns="0" rtlCol="0">
            <a:spAutoFit/>
          </a:bodyPr>
          <a:lstStyle/>
          <a:p>
            <a:pPr marL="11527">
              <a:spcBef>
                <a:spcPts val="118"/>
              </a:spcBef>
            </a:pPr>
            <a:r>
              <a:rPr sz="1044" spc="218" dirty="0">
                <a:solidFill>
                  <a:srgbClr val="3B3B3B"/>
                </a:solidFill>
                <a:cs typeface="Calibri"/>
              </a:rPr>
              <a:t>●</a:t>
            </a:r>
            <a:endParaRPr sz="1044">
              <a:solidFill>
                <a:prstClr val="black"/>
              </a:solidFill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295861" y="4102120"/>
            <a:ext cx="6680499" cy="387629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2451" spc="281" dirty="0">
                <a:solidFill>
                  <a:srgbClr val="3B3B3B"/>
                </a:solidFill>
                <a:latin typeface="Cambria"/>
                <a:cs typeface="Cambria"/>
              </a:rPr>
              <a:t>Each </a:t>
            </a:r>
            <a:r>
              <a:rPr sz="2451" spc="191" dirty="0">
                <a:solidFill>
                  <a:srgbClr val="3B3B3B"/>
                </a:solidFill>
                <a:latin typeface="Cambria"/>
                <a:cs typeface="Cambria"/>
              </a:rPr>
              <a:t>token </a:t>
            </a:r>
            <a:r>
              <a:rPr sz="2451" spc="218" dirty="0">
                <a:solidFill>
                  <a:srgbClr val="3B3B3B"/>
                </a:solidFill>
                <a:latin typeface="Cambria"/>
                <a:cs typeface="Cambria"/>
              </a:rPr>
              <a:t>may </a:t>
            </a:r>
            <a:r>
              <a:rPr sz="2451" spc="213" dirty="0">
                <a:solidFill>
                  <a:srgbClr val="3B3B3B"/>
                </a:solidFill>
                <a:latin typeface="Cambria"/>
                <a:cs typeface="Cambria"/>
              </a:rPr>
              <a:t>have </a:t>
            </a:r>
            <a:r>
              <a:rPr sz="2451" spc="163" dirty="0">
                <a:solidFill>
                  <a:srgbClr val="3B3B3B"/>
                </a:solidFill>
                <a:latin typeface="Cambria"/>
                <a:cs typeface="Cambria"/>
              </a:rPr>
              <a:t>optional</a:t>
            </a:r>
            <a:r>
              <a:rPr sz="2451" spc="295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451" b="1" spc="222" dirty="0">
                <a:solidFill>
                  <a:srgbClr val="0000FF"/>
                </a:solidFill>
                <a:latin typeface="Trebuchet MS"/>
                <a:cs typeface="Trebuchet MS"/>
              </a:rPr>
              <a:t>attributes</a:t>
            </a:r>
            <a:r>
              <a:rPr sz="2451" spc="222" dirty="0">
                <a:solidFill>
                  <a:srgbClr val="3B3B3B"/>
                </a:solidFill>
                <a:latin typeface="Cambria"/>
                <a:cs typeface="Cambria"/>
              </a:rPr>
              <a:t>.</a:t>
            </a:r>
            <a:endParaRPr sz="2451">
              <a:solidFill>
                <a:prstClr val="black"/>
              </a:solidFill>
              <a:latin typeface="Cambria"/>
              <a:cs typeface="Cambri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377696" y="4695712"/>
            <a:ext cx="117565" cy="154849"/>
          </a:xfrm>
          <a:prstGeom prst="rect">
            <a:avLst/>
          </a:prstGeom>
        </p:spPr>
        <p:txBody>
          <a:bodyPr vert="horz" wrap="square" lIns="0" tIns="14984" rIns="0" bIns="0" rtlCol="0">
            <a:spAutoFit/>
          </a:bodyPr>
          <a:lstStyle/>
          <a:p>
            <a:pPr marL="11527">
              <a:spcBef>
                <a:spcPts val="118"/>
              </a:spcBef>
            </a:pPr>
            <a:r>
              <a:rPr sz="908" spc="191" dirty="0">
                <a:solidFill>
                  <a:srgbClr val="3B3B3B"/>
                </a:solidFill>
                <a:cs typeface="Calibri"/>
              </a:rPr>
              <a:t>●</a:t>
            </a:r>
            <a:endParaRPr sz="908">
              <a:solidFill>
                <a:prstClr val="black"/>
              </a:solidFill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048050" y="5448364"/>
            <a:ext cx="131397" cy="175815"/>
          </a:xfrm>
          <a:prstGeom prst="rect">
            <a:avLst/>
          </a:prstGeom>
        </p:spPr>
        <p:txBody>
          <a:bodyPr vert="horz" wrap="square" lIns="0" tIns="14984" rIns="0" bIns="0" rtlCol="0">
            <a:spAutoFit/>
          </a:bodyPr>
          <a:lstStyle/>
          <a:p>
            <a:pPr marL="11527">
              <a:spcBef>
                <a:spcPts val="118"/>
              </a:spcBef>
            </a:pPr>
            <a:r>
              <a:rPr sz="1044" spc="218" dirty="0">
                <a:solidFill>
                  <a:srgbClr val="3B3B3B"/>
                </a:solidFill>
                <a:cs typeface="Calibri"/>
              </a:rPr>
              <a:t>●</a:t>
            </a:r>
            <a:endParaRPr sz="1044">
              <a:solidFill>
                <a:prstClr val="black"/>
              </a:solidFill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295862" y="4602351"/>
            <a:ext cx="7678078" cy="1504441"/>
          </a:xfrm>
          <a:prstGeom prst="rect">
            <a:avLst/>
          </a:prstGeom>
        </p:spPr>
        <p:txBody>
          <a:bodyPr vert="horz" wrap="square" lIns="0" tIns="29391" rIns="0" bIns="0" rtlCol="0">
            <a:spAutoFit/>
          </a:bodyPr>
          <a:lstStyle/>
          <a:p>
            <a:pPr marL="340032" marR="217275">
              <a:lnSpc>
                <a:spcPts val="2487"/>
              </a:lnSpc>
              <a:spcBef>
                <a:spcPts val="231"/>
              </a:spcBef>
            </a:pPr>
            <a:r>
              <a:rPr sz="2133" spc="200" dirty="0">
                <a:solidFill>
                  <a:srgbClr val="3B3B3B"/>
                </a:solidFill>
                <a:latin typeface="Cambria"/>
                <a:cs typeface="Cambria"/>
              </a:rPr>
              <a:t>Extra </a:t>
            </a:r>
            <a:r>
              <a:rPr sz="2133" spc="154" dirty="0">
                <a:solidFill>
                  <a:srgbClr val="3B3B3B"/>
                </a:solidFill>
                <a:latin typeface="Cambria"/>
                <a:cs typeface="Cambria"/>
              </a:rPr>
              <a:t>information </a:t>
            </a:r>
            <a:r>
              <a:rPr sz="2133" spc="163" dirty="0">
                <a:solidFill>
                  <a:srgbClr val="3B3B3B"/>
                </a:solidFill>
                <a:latin typeface="Cambria"/>
                <a:cs typeface="Cambria"/>
              </a:rPr>
              <a:t>derived </a:t>
            </a:r>
            <a:r>
              <a:rPr sz="2133" spc="168" dirty="0">
                <a:solidFill>
                  <a:srgbClr val="3B3B3B"/>
                </a:solidFill>
                <a:latin typeface="Cambria"/>
                <a:cs typeface="Cambria"/>
              </a:rPr>
              <a:t>from </a:t>
            </a:r>
            <a:r>
              <a:rPr sz="2133" spc="182" dirty="0">
                <a:solidFill>
                  <a:srgbClr val="3B3B3B"/>
                </a:solidFill>
                <a:latin typeface="Cambria"/>
                <a:cs typeface="Cambria"/>
              </a:rPr>
              <a:t>the </a:t>
            </a:r>
            <a:r>
              <a:rPr sz="2133" spc="163" dirty="0">
                <a:solidFill>
                  <a:srgbClr val="3B3B3B"/>
                </a:solidFill>
                <a:latin typeface="Cambria"/>
                <a:cs typeface="Cambria"/>
              </a:rPr>
              <a:t>text </a:t>
            </a:r>
            <a:r>
              <a:rPr sz="2133" dirty="0">
                <a:solidFill>
                  <a:srgbClr val="3B3B3B"/>
                </a:solidFill>
                <a:latin typeface="Cambria"/>
                <a:cs typeface="Cambria"/>
              </a:rPr>
              <a:t>– </a:t>
            </a:r>
            <a:r>
              <a:rPr sz="2133" spc="185" dirty="0">
                <a:solidFill>
                  <a:srgbClr val="3B3B3B"/>
                </a:solidFill>
                <a:latin typeface="Cambria"/>
                <a:cs typeface="Cambria"/>
              </a:rPr>
              <a:t>perhaps </a:t>
            </a:r>
            <a:r>
              <a:rPr sz="2133" spc="227" dirty="0">
                <a:solidFill>
                  <a:srgbClr val="3B3B3B"/>
                </a:solidFill>
                <a:latin typeface="Cambria"/>
                <a:cs typeface="Cambria"/>
              </a:rPr>
              <a:t>a  </a:t>
            </a:r>
            <a:r>
              <a:rPr sz="2133" spc="185" dirty="0">
                <a:solidFill>
                  <a:srgbClr val="3B3B3B"/>
                </a:solidFill>
                <a:latin typeface="Cambria"/>
                <a:cs typeface="Cambria"/>
              </a:rPr>
              <a:t>numeric</a:t>
            </a:r>
            <a:r>
              <a:rPr sz="2133" spc="200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133" spc="182" dirty="0">
                <a:solidFill>
                  <a:srgbClr val="3B3B3B"/>
                </a:solidFill>
                <a:latin typeface="Cambria"/>
                <a:cs typeface="Cambria"/>
              </a:rPr>
              <a:t>value.</a:t>
            </a:r>
            <a:endParaRPr sz="2133">
              <a:solidFill>
                <a:prstClr val="black"/>
              </a:solidFill>
              <a:latin typeface="Cambria"/>
              <a:cs typeface="Cambria"/>
            </a:endParaRPr>
          </a:p>
          <a:p>
            <a:pPr marL="11527" marR="4611">
              <a:lnSpc>
                <a:spcPts val="2841"/>
              </a:lnSpc>
              <a:spcBef>
                <a:spcPts val="862"/>
              </a:spcBef>
            </a:pPr>
            <a:r>
              <a:rPr sz="2451" spc="208" dirty="0">
                <a:solidFill>
                  <a:srgbClr val="3B3B3B"/>
                </a:solidFill>
                <a:latin typeface="Cambria"/>
                <a:cs typeface="Cambria"/>
              </a:rPr>
              <a:t>The </a:t>
            </a:r>
            <a:r>
              <a:rPr sz="2451" spc="191" dirty="0">
                <a:solidFill>
                  <a:srgbClr val="3B3B3B"/>
                </a:solidFill>
                <a:latin typeface="Cambria"/>
                <a:cs typeface="Cambria"/>
              </a:rPr>
              <a:t>token </a:t>
            </a:r>
            <a:r>
              <a:rPr sz="2451" spc="227" dirty="0">
                <a:solidFill>
                  <a:srgbClr val="3B3B3B"/>
                </a:solidFill>
                <a:latin typeface="Cambria"/>
                <a:cs typeface="Cambria"/>
              </a:rPr>
              <a:t>sequence </a:t>
            </a:r>
            <a:r>
              <a:rPr sz="2451" spc="127" dirty="0">
                <a:solidFill>
                  <a:srgbClr val="3B3B3B"/>
                </a:solidFill>
                <a:latin typeface="Cambria"/>
                <a:cs typeface="Cambria"/>
              </a:rPr>
              <a:t>will </a:t>
            </a:r>
            <a:r>
              <a:rPr sz="2451" spc="227" dirty="0">
                <a:solidFill>
                  <a:srgbClr val="3B3B3B"/>
                </a:solidFill>
                <a:latin typeface="Cambria"/>
                <a:cs typeface="Cambria"/>
              </a:rPr>
              <a:t>be </a:t>
            </a:r>
            <a:r>
              <a:rPr sz="2451" spc="213" dirty="0">
                <a:solidFill>
                  <a:srgbClr val="3B3B3B"/>
                </a:solidFill>
                <a:latin typeface="Cambria"/>
                <a:cs typeface="Cambria"/>
              </a:rPr>
              <a:t>used </a:t>
            </a:r>
            <a:r>
              <a:rPr sz="2451" spc="154" dirty="0">
                <a:solidFill>
                  <a:srgbClr val="3B3B3B"/>
                </a:solidFill>
                <a:latin typeface="Cambria"/>
                <a:cs typeface="Cambria"/>
              </a:rPr>
              <a:t>in </a:t>
            </a:r>
            <a:r>
              <a:rPr sz="2451" spc="200" dirty="0">
                <a:solidFill>
                  <a:srgbClr val="3B3B3B"/>
                </a:solidFill>
                <a:latin typeface="Cambria"/>
                <a:cs typeface="Cambria"/>
              </a:rPr>
              <a:t>the parser </a:t>
            </a:r>
            <a:r>
              <a:rPr sz="2451" spc="154" dirty="0">
                <a:solidFill>
                  <a:srgbClr val="3B3B3B"/>
                </a:solidFill>
                <a:latin typeface="Cambria"/>
                <a:cs typeface="Cambria"/>
              </a:rPr>
              <a:t>to  </a:t>
            </a:r>
            <a:r>
              <a:rPr sz="2451" spc="195" dirty="0">
                <a:solidFill>
                  <a:srgbClr val="3B3B3B"/>
                </a:solidFill>
                <a:latin typeface="Cambria"/>
                <a:cs typeface="Cambria"/>
              </a:rPr>
              <a:t>recover </a:t>
            </a:r>
            <a:r>
              <a:rPr sz="2451" spc="204" dirty="0">
                <a:solidFill>
                  <a:srgbClr val="3B3B3B"/>
                </a:solidFill>
                <a:latin typeface="Cambria"/>
                <a:cs typeface="Cambria"/>
              </a:rPr>
              <a:t>the </a:t>
            </a:r>
            <a:r>
              <a:rPr sz="2451" spc="218" dirty="0">
                <a:solidFill>
                  <a:srgbClr val="3B3B3B"/>
                </a:solidFill>
                <a:latin typeface="Cambria"/>
                <a:cs typeface="Cambria"/>
              </a:rPr>
              <a:t>program</a:t>
            </a:r>
            <a:r>
              <a:rPr sz="2451" spc="277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451" spc="200" dirty="0">
                <a:solidFill>
                  <a:srgbClr val="3B3B3B"/>
                </a:solidFill>
                <a:latin typeface="Cambria"/>
                <a:cs typeface="Cambria"/>
              </a:rPr>
              <a:t>structure.</a:t>
            </a:r>
            <a:endParaRPr sz="2451">
              <a:solidFill>
                <a:prstClr val="black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365795977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8475" y="506452"/>
            <a:ext cx="7441794" cy="626102"/>
          </a:xfrm>
          <a:prstGeom prst="rect">
            <a:avLst/>
          </a:prstGeom>
        </p:spPr>
        <p:txBody>
          <a:bodyPr vert="horz" wrap="square" lIns="0" tIns="11526" rIns="0" bIns="0" rtlCol="0" anchor="ctr">
            <a:spAutoFit/>
          </a:bodyPr>
          <a:lstStyle/>
          <a:p>
            <a:pPr marL="11527">
              <a:lnSpc>
                <a:spcPct val="100000"/>
              </a:lnSpc>
              <a:spcBef>
                <a:spcPts val="91"/>
              </a:spcBef>
            </a:pPr>
            <a:r>
              <a:rPr sz="3993" spc="309" dirty="0"/>
              <a:t>Applied </a:t>
            </a:r>
            <a:r>
              <a:rPr sz="3993" spc="390" dirty="0"/>
              <a:t>Regular</a:t>
            </a:r>
            <a:r>
              <a:rPr sz="3993" spc="386" dirty="0"/>
              <a:t> </a:t>
            </a:r>
            <a:r>
              <a:rPr sz="3993" spc="336" dirty="0"/>
              <a:t>Expressions</a:t>
            </a:r>
            <a:endParaRPr sz="3993"/>
          </a:p>
        </p:txBody>
      </p:sp>
      <p:sp>
        <p:nvSpPr>
          <p:cNvPr id="3" name="object 3"/>
          <p:cNvSpPr txBox="1"/>
          <p:nvPr/>
        </p:nvSpPr>
        <p:spPr>
          <a:xfrm>
            <a:off x="2064188" y="1692023"/>
            <a:ext cx="138889" cy="187466"/>
          </a:xfrm>
          <a:prstGeom prst="rect">
            <a:avLst/>
          </a:prstGeom>
        </p:spPr>
        <p:txBody>
          <a:bodyPr vert="horz" wrap="square" lIns="0" tIns="12679" rIns="0" bIns="0" rtlCol="0">
            <a:spAutoFit/>
          </a:bodyPr>
          <a:lstStyle/>
          <a:p>
            <a:pPr marL="11527">
              <a:spcBef>
                <a:spcPts val="100"/>
              </a:spcBef>
            </a:pPr>
            <a:r>
              <a:rPr sz="1135" spc="222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135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64188" y="2616413"/>
            <a:ext cx="138889" cy="187466"/>
          </a:xfrm>
          <a:prstGeom prst="rect">
            <a:avLst/>
          </a:prstGeom>
        </p:spPr>
        <p:txBody>
          <a:bodyPr vert="horz" wrap="square" lIns="0" tIns="12679" rIns="0" bIns="0" rtlCol="0">
            <a:spAutoFit/>
          </a:bodyPr>
          <a:lstStyle/>
          <a:p>
            <a:pPr marL="11527">
              <a:spcBef>
                <a:spcPts val="100"/>
              </a:spcBef>
            </a:pPr>
            <a:r>
              <a:rPr sz="1135" spc="222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135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58101" y="1574459"/>
            <a:ext cx="7342670" cy="1351364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2541" spc="250" dirty="0">
                <a:solidFill>
                  <a:srgbClr val="3B3B3B"/>
                </a:solidFill>
                <a:latin typeface="Cambria"/>
                <a:cs typeface="Cambria"/>
              </a:rPr>
              <a:t>Suppose </a:t>
            </a:r>
            <a:r>
              <a:rPr sz="2541" spc="185" dirty="0">
                <a:solidFill>
                  <a:srgbClr val="3B3B3B"/>
                </a:solidFill>
                <a:latin typeface="Cambria"/>
                <a:cs typeface="Cambria"/>
              </a:rPr>
              <a:t>our </a:t>
            </a:r>
            <a:r>
              <a:rPr sz="2541" spc="218" dirty="0">
                <a:solidFill>
                  <a:srgbClr val="3B3B3B"/>
                </a:solidFill>
                <a:latin typeface="Cambria"/>
                <a:cs typeface="Cambria"/>
              </a:rPr>
              <a:t>alphabet </a:t>
            </a:r>
            <a:r>
              <a:rPr sz="2541" spc="163" dirty="0">
                <a:solidFill>
                  <a:srgbClr val="3B3B3B"/>
                </a:solidFill>
                <a:latin typeface="Cambria"/>
                <a:cs typeface="Cambria"/>
              </a:rPr>
              <a:t>is </a:t>
            </a:r>
            <a:r>
              <a:rPr sz="2541" b="1" spc="141" dirty="0">
                <a:solidFill>
                  <a:srgbClr val="3B3B3B"/>
                </a:solidFill>
                <a:latin typeface="Courier New"/>
                <a:cs typeface="Courier New"/>
              </a:rPr>
              <a:t>a</a:t>
            </a:r>
            <a:r>
              <a:rPr sz="2541" spc="141" dirty="0">
                <a:solidFill>
                  <a:srgbClr val="3B3B3B"/>
                </a:solidFill>
                <a:latin typeface="Cambria"/>
                <a:cs typeface="Cambria"/>
              </a:rPr>
              <a:t>, </a:t>
            </a:r>
            <a:r>
              <a:rPr sz="2541" b="1" spc="431" dirty="0">
                <a:solidFill>
                  <a:srgbClr val="3B3B3B"/>
                </a:solidFill>
                <a:latin typeface="Trebuchet MS"/>
                <a:cs typeface="Trebuchet MS"/>
              </a:rPr>
              <a:t>@</a:t>
            </a:r>
            <a:r>
              <a:rPr sz="2541" spc="431" dirty="0">
                <a:solidFill>
                  <a:srgbClr val="3B3B3B"/>
                </a:solidFill>
                <a:latin typeface="Cambria"/>
                <a:cs typeface="Cambria"/>
              </a:rPr>
              <a:t>, </a:t>
            </a:r>
            <a:r>
              <a:rPr sz="2541" spc="231" dirty="0">
                <a:solidFill>
                  <a:srgbClr val="3B3B3B"/>
                </a:solidFill>
                <a:latin typeface="Cambria"/>
                <a:cs typeface="Cambria"/>
              </a:rPr>
              <a:t>and </a:t>
            </a:r>
            <a:r>
              <a:rPr sz="2541" b="1" spc="113" dirty="0">
                <a:solidFill>
                  <a:srgbClr val="3B3B3B"/>
                </a:solidFill>
                <a:latin typeface="Trebuchet MS"/>
                <a:cs typeface="Trebuchet MS"/>
              </a:rPr>
              <a:t>.</a:t>
            </a:r>
            <a:r>
              <a:rPr sz="2541" spc="113" dirty="0">
                <a:solidFill>
                  <a:srgbClr val="3B3B3B"/>
                </a:solidFill>
                <a:latin typeface="Cambria"/>
                <a:cs typeface="Cambria"/>
              </a:rPr>
              <a:t>, </a:t>
            </a:r>
            <a:r>
              <a:rPr sz="2541" spc="218" dirty="0">
                <a:solidFill>
                  <a:srgbClr val="3B3B3B"/>
                </a:solidFill>
                <a:latin typeface="Cambria"/>
                <a:cs typeface="Cambria"/>
              </a:rPr>
              <a:t>where</a:t>
            </a:r>
            <a:r>
              <a:rPr sz="2541" spc="449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541" b="1" dirty="0">
                <a:solidFill>
                  <a:srgbClr val="3B3B3B"/>
                </a:solidFill>
                <a:latin typeface="Courier New"/>
                <a:cs typeface="Courier New"/>
              </a:rPr>
              <a:t>a</a:t>
            </a:r>
            <a:endParaRPr sz="2541">
              <a:latin typeface="Courier New"/>
              <a:cs typeface="Courier New"/>
            </a:endParaRPr>
          </a:p>
          <a:p>
            <a:pPr marL="11527">
              <a:spcBef>
                <a:spcPts val="64"/>
              </a:spcBef>
            </a:pPr>
            <a:r>
              <a:rPr sz="2541" spc="208" dirty="0">
                <a:solidFill>
                  <a:srgbClr val="3B3B3B"/>
                </a:solidFill>
                <a:latin typeface="Cambria"/>
                <a:cs typeface="Cambria"/>
              </a:rPr>
              <a:t>represents </a:t>
            </a:r>
            <a:r>
              <a:rPr sz="2541" spc="254" dirty="0">
                <a:solidFill>
                  <a:srgbClr val="3B3B3B"/>
                </a:solidFill>
                <a:latin typeface="Cambria"/>
                <a:cs typeface="Cambria"/>
              </a:rPr>
              <a:t>“some</a:t>
            </a:r>
            <a:r>
              <a:rPr sz="2541" spc="268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541" spc="182" dirty="0">
                <a:solidFill>
                  <a:srgbClr val="3B3B3B"/>
                </a:solidFill>
                <a:latin typeface="Cambria"/>
                <a:cs typeface="Cambria"/>
              </a:rPr>
              <a:t>letter.”</a:t>
            </a:r>
            <a:endParaRPr sz="2541">
              <a:latin typeface="Cambria"/>
              <a:cs typeface="Cambria"/>
            </a:endParaRPr>
          </a:p>
          <a:p>
            <a:pPr marL="11527">
              <a:spcBef>
                <a:spcPts val="1180"/>
              </a:spcBef>
            </a:pPr>
            <a:r>
              <a:rPr sz="2541" spc="250" dirty="0">
                <a:solidFill>
                  <a:srgbClr val="3B3B3B"/>
                </a:solidFill>
                <a:latin typeface="Cambria"/>
                <a:cs typeface="Cambria"/>
              </a:rPr>
              <a:t>A </a:t>
            </a:r>
            <a:r>
              <a:rPr sz="2541" spc="222" dirty="0">
                <a:solidFill>
                  <a:srgbClr val="3B3B3B"/>
                </a:solidFill>
                <a:latin typeface="Cambria"/>
                <a:cs typeface="Cambria"/>
              </a:rPr>
              <a:t>regular </a:t>
            </a:r>
            <a:r>
              <a:rPr sz="2541" spc="195" dirty="0">
                <a:solidFill>
                  <a:srgbClr val="3B3B3B"/>
                </a:solidFill>
                <a:latin typeface="Cambria"/>
                <a:cs typeface="Cambria"/>
              </a:rPr>
              <a:t>expression </a:t>
            </a:r>
            <a:r>
              <a:rPr sz="2541" spc="163" dirty="0">
                <a:solidFill>
                  <a:srgbClr val="3B3B3B"/>
                </a:solidFill>
                <a:latin typeface="Cambria"/>
                <a:cs typeface="Cambria"/>
              </a:rPr>
              <a:t>for </a:t>
            </a:r>
            <a:r>
              <a:rPr sz="2541" spc="208" dirty="0">
                <a:solidFill>
                  <a:srgbClr val="3B3B3B"/>
                </a:solidFill>
                <a:latin typeface="Cambria"/>
                <a:cs typeface="Cambria"/>
              </a:rPr>
              <a:t>email </a:t>
            </a:r>
            <a:r>
              <a:rPr sz="2541" spc="218" dirty="0">
                <a:solidFill>
                  <a:srgbClr val="3B3B3B"/>
                </a:solidFill>
                <a:latin typeface="Cambria"/>
                <a:cs typeface="Cambria"/>
              </a:rPr>
              <a:t>addresses</a:t>
            </a:r>
            <a:r>
              <a:rPr sz="2541" spc="394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541" spc="159" dirty="0">
                <a:solidFill>
                  <a:srgbClr val="3B3B3B"/>
                </a:solidFill>
                <a:latin typeface="Cambria"/>
                <a:cs typeface="Cambria"/>
              </a:rPr>
              <a:t>is</a:t>
            </a:r>
            <a:endParaRPr sz="2541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66262" y="3408253"/>
            <a:ext cx="4250231" cy="402643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  <a:tabLst>
                <a:tab pos="2109929" algn="l"/>
                <a:tab pos="3322519" algn="l"/>
              </a:tabLst>
            </a:pPr>
            <a:r>
              <a:rPr sz="2541" b="1" spc="-5" dirty="0">
                <a:solidFill>
                  <a:srgbClr val="3B3B3B"/>
                </a:solidFill>
                <a:latin typeface="Arial"/>
                <a:cs typeface="Arial"/>
              </a:rPr>
              <a:t>aa*</a:t>
            </a:r>
            <a:r>
              <a:rPr sz="2541" b="1" spc="322" dirty="0">
                <a:solidFill>
                  <a:srgbClr val="3B3B3B"/>
                </a:solidFill>
                <a:latin typeface="Arial"/>
                <a:cs typeface="Arial"/>
              </a:rPr>
              <a:t> </a:t>
            </a:r>
            <a:r>
              <a:rPr sz="2541" b="1" spc="-5" dirty="0">
                <a:solidFill>
                  <a:srgbClr val="3B3B3B"/>
                </a:solidFill>
                <a:latin typeface="Arial"/>
                <a:cs typeface="Arial"/>
              </a:rPr>
              <a:t>(.aa*)*</a:t>
            </a:r>
            <a:r>
              <a:rPr sz="2541" b="1" spc="185" dirty="0">
                <a:solidFill>
                  <a:srgbClr val="3B3B3B"/>
                </a:solidFill>
                <a:latin typeface="Arial"/>
                <a:cs typeface="Arial"/>
              </a:rPr>
              <a:t> </a:t>
            </a:r>
            <a:r>
              <a:rPr sz="2541" b="1" dirty="0">
                <a:solidFill>
                  <a:srgbClr val="3B3B3B"/>
                </a:solidFill>
                <a:latin typeface="Arial"/>
                <a:cs typeface="Arial"/>
              </a:rPr>
              <a:t>@	</a:t>
            </a:r>
            <a:r>
              <a:rPr sz="2541" b="1" spc="-5" dirty="0">
                <a:solidFill>
                  <a:srgbClr val="3B3B3B"/>
                </a:solidFill>
                <a:latin typeface="Arial"/>
                <a:cs typeface="Arial"/>
              </a:rPr>
              <a:t>aa*.aa*	</a:t>
            </a:r>
            <a:r>
              <a:rPr sz="2541" b="1" spc="-5" dirty="0">
                <a:latin typeface="Arial"/>
                <a:cs typeface="Arial"/>
              </a:rPr>
              <a:t>(.aa*)*</a:t>
            </a:r>
            <a:endParaRPr sz="2541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3631014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8475" y="506452"/>
            <a:ext cx="7441794" cy="626102"/>
          </a:xfrm>
          <a:prstGeom prst="rect">
            <a:avLst/>
          </a:prstGeom>
        </p:spPr>
        <p:txBody>
          <a:bodyPr vert="horz" wrap="square" lIns="0" tIns="11526" rIns="0" bIns="0" rtlCol="0" anchor="ctr">
            <a:spAutoFit/>
          </a:bodyPr>
          <a:lstStyle/>
          <a:p>
            <a:pPr marL="11527">
              <a:lnSpc>
                <a:spcPct val="100000"/>
              </a:lnSpc>
              <a:spcBef>
                <a:spcPts val="91"/>
              </a:spcBef>
            </a:pPr>
            <a:r>
              <a:rPr sz="3993" spc="309" dirty="0"/>
              <a:t>Applied </a:t>
            </a:r>
            <a:r>
              <a:rPr sz="3993" spc="390" dirty="0"/>
              <a:t>Regular</a:t>
            </a:r>
            <a:r>
              <a:rPr sz="3993" spc="386" dirty="0"/>
              <a:t> </a:t>
            </a:r>
            <a:r>
              <a:rPr sz="3993" spc="336" dirty="0"/>
              <a:t>Expressions</a:t>
            </a:r>
            <a:endParaRPr sz="3993"/>
          </a:p>
        </p:txBody>
      </p:sp>
      <p:sp>
        <p:nvSpPr>
          <p:cNvPr id="3" name="object 3"/>
          <p:cNvSpPr txBox="1"/>
          <p:nvPr/>
        </p:nvSpPr>
        <p:spPr>
          <a:xfrm>
            <a:off x="2064188" y="1692023"/>
            <a:ext cx="138889" cy="187466"/>
          </a:xfrm>
          <a:prstGeom prst="rect">
            <a:avLst/>
          </a:prstGeom>
        </p:spPr>
        <p:txBody>
          <a:bodyPr vert="horz" wrap="square" lIns="0" tIns="12679" rIns="0" bIns="0" rtlCol="0">
            <a:spAutoFit/>
          </a:bodyPr>
          <a:lstStyle/>
          <a:p>
            <a:pPr marL="11527">
              <a:spcBef>
                <a:spcPts val="100"/>
              </a:spcBef>
            </a:pPr>
            <a:r>
              <a:rPr sz="1135" spc="222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135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64188" y="2616413"/>
            <a:ext cx="138889" cy="187466"/>
          </a:xfrm>
          <a:prstGeom prst="rect">
            <a:avLst/>
          </a:prstGeom>
        </p:spPr>
        <p:txBody>
          <a:bodyPr vert="horz" wrap="square" lIns="0" tIns="12679" rIns="0" bIns="0" rtlCol="0">
            <a:spAutoFit/>
          </a:bodyPr>
          <a:lstStyle/>
          <a:p>
            <a:pPr marL="11527">
              <a:spcBef>
                <a:spcPts val="100"/>
              </a:spcBef>
            </a:pPr>
            <a:r>
              <a:rPr sz="1135" spc="222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135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58101" y="1574459"/>
            <a:ext cx="7342670" cy="1351364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2541" spc="250" dirty="0">
                <a:solidFill>
                  <a:srgbClr val="3B3B3B"/>
                </a:solidFill>
                <a:latin typeface="Cambria"/>
                <a:cs typeface="Cambria"/>
              </a:rPr>
              <a:t>Suppose </a:t>
            </a:r>
            <a:r>
              <a:rPr sz="2541" spc="185" dirty="0">
                <a:solidFill>
                  <a:srgbClr val="3B3B3B"/>
                </a:solidFill>
                <a:latin typeface="Cambria"/>
                <a:cs typeface="Cambria"/>
              </a:rPr>
              <a:t>our </a:t>
            </a:r>
            <a:r>
              <a:rPr sz="2541" spc="218" dirty="0">
                <a:solidFill>
                  <a:srgbClr val="3B3B3B"/>
                </a:solidFill>
                <a:latin typeface="Cambria"/>
                <a:cs typeface="Cambria"/>
              </a:rPr>
              <a:t>alphabet </a:t>
            </a:r>
            <a:r>
              <a:rPr sz="2541" spc="163" dirty="0">
                <a:solidFill>
                  <a:srgbClr val="3B3B3B"/>
                </a:solidFill>
                <a:latin typeface="Cambria"/>
                <a:cs typeface="Cambria"/>
              </a:rPr>
              <a:t>is </a:t>
            </a:r>
            <a:r>
              <a:rPr sz="2541" b="1" spc="141" dirty="0">
                <a:solidFill>
                  <a:srgbClr val="3B3B3B"/>
                </a:solidFill>
                <a:latin typeface="Courier New"/>
                <a:cs typeface="Courier New"/>
              </a:rPr>
              <a:t>a</a:t>
            </a:r>
            <a:r>
              <a:rPr sz="2541" spc="141" dirty="0">
                <a:solidFill>
                  <a:srgbClr val="3B3B3B"/>
                </a:solidFill>
                <a:latin typeface="Cambria"/>
                <a:cs typeface="Cambria"/>
              </a:rPr>
              <a:t>, </a:t>
            </a:r>
            <a:r>
              <a:rPr sz="2541" b="1" spc="431" dirty="0">
                <a:solidFill>
                  <a:srgbClr val="3B3B3B"/>
                </a:solidFill>
                <a:latin typeface="Trebuchet MS"/>
                <a:cs typeface="Trebuchet MS"/>
              </a:rPr>
              <a:t>@</a:t>
            </a:r>
            <a:r>
              <a:rPr sz="2541" spc="431" dirty="0">
                <a:solidFill>
                  <a:srgbClr val="3B3B3B"/>
                </a:solidFill>
                <a:latin typeface="Cambria"/>
                <a:cs typeface="Cambria"/>
              </a:rPr>
              <a:t>, </a:t>
            </a:r>
            <a:r>
              <a:rPr sz="2541" spc="231" dirty="0">
                <a:solidFill>
                  <a:srgbClr val="3B3B3B"/>
                </a:solidFill>
                <a:latin typeface="Cambria"/>
                <a:cs typeface="Cambria"/>
              </a:rPr>
              <a:t>and </a:t>
            </a:r>
            <a:r>
              <a:rPr sz="2541" b="1" spc="113" dirty="0">
                <a:solidFill>
                  <a:srgbClr val="3B3B3B"/>
                </a:solidFill>
                <a:latin typeface="Trebuchet MS"/>
                <a:cs typeface="Trebuchet MS"/>
              </a:rPr>
              <a:t>.</a:t>
            </a:r>
            <a:r>
              <a:rPr sz="2541" spc="113" dirty="0">
                <a:solidFill>
                  <a:srgbClr val="3B3B3B"/>
                </a:solidFill>
                <a:latin typeface="Cambria"/>
                <a:cs typeface="Cambria"/>
              </a:rPr>
              <a:t>, </a:t>
            </a:r>
            <a:r>
              <a:rPr sz="2541" spc="218" dirty="0">
                <a:solidFill>
                  <a:srgbClr val="3B3B3B"/>
                </a:solidFill>
                <a:latin typeface="Cambria"/>
                <a:cs typeface="Cambria"/>
              </a:rPr>
              <a:t>where</a:t>
            </a:r>
            <a:r>
              <a:rPr sz="2541" spc="449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541" b="1" dirty="0">
                <a:solidFill>
                  <a:srgbClr val="3B3B3B"/>
                </a:solidFill>
                <a:latin typeface="Courier New"/>
                <a:cs typeface="Courier New"/>
              </a:rPr>
              <a:t>a</a:t>
            </a:r>
            <a:endParaRPr sz="2541">
              <a:latin typeface="Courier New"/>
              <a:cs typeface="Courier New"/>
            </a:endParaRPr>
          </a:p>
          <a:p>
            <a:pPr marL="11527">
              <a:spcBef>
                <a:spcPts val="64"/>
              </a:spcBef>
            </a:pPr>
            <a:r>
              <a:rPr sz="2541" spc="208" dirty="0">
                <a:solidFill>
                  <a:srgbClr val="3B3B3B"/>
                </a:solidFill>
                <a:latin typeface="Cambria"/>
                <a:cs typeface="Cambria"/>
              </a:rPr>
              <a:t>represents </a:t>
            </a:r>
            <a:r>
              <a:rPr sz="2541" spc="254" dirty="0">
                <a:solidFill>
                  <a:srgbClr val="3B3B3B"/>
                </a:solidFill>
                <a:latin typeface="Cambria"/>
                <a:cs typeface="Cambria"/>
              </a:rPr>
              <a:t>“some</a:t>
            </a:r>
            <a:r>
              <a:rPr sz="2541" spc="268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541" spc="182" dirty="0">
                <a:solidFill>
                  <a:srgbClr val="3B3B3B"/>
                </a:solidFill>
                <a:latin typeface="Cambria"/>
                <a:cs typeface="Cambria"/>
              </a:rPr>
              <a:t>letter.”</a:t>
            </a:r>
            <a:endParaRPr sz="2541">
              <a:latin typeface="Cambria"/>
              <a:cs typeface="Cambria"/>
            </a:endParaRPr>
          </a:p>
          <a:p>
            <a:pPr marL="11527">
              <a:spcBef>
                <a:spcPts val="1180"/>
              </a:spcBef>
            </a:pPr>
            <a:r>
              <a:rPr sz="2541" spc="250" dirty="0">
                <a:solidFill>
                  <a:srgbClr val="3B3B3B"/>
                </a:solidFill>
                <a:latin typeface="Cambria"/>
                <a:cs typeface="Cambria"/>
              </a:rPr>
              <a:t>A </a:t>
            </a:r>
            <a:r>
              <a:rPr sz="2541" spc="222" dirty="0">
                <a:solidFill>
                  <a:srgbClr val="3B3B3B"/>
                </a:solidFill>
                <a:latin typeface="Cambria"/>
                <a:cs typeface="Cambria"/>
              </a:rPr>
              <a:t>regular </a:t>
            </a:r>
            <a:r>
              <a:rPr sz="2541" spc="195" dirty="0">
                <a:solidFill>
                  <a:srgbClr val="3B3B3B"/>
                </a:solidFill>
                <a:latin typeface="Cambria"/>
                <a:cs typeface="Cambria"/>
              </a:rPr>
              <a:t>expression </a:t>
            </a:r>
            <a:r>
              <a:rPr sz="2541" spc="163" dirty="0">
                <a:solidFill>
                  <a:srgbClr val="3B3B3B"/>
                </a:solidFill>
                <a:latin typeface="Cambria"/>
                <a:cs typeface="Cambria"/>
              </a:rPr>
              <a:t>for </a:t>
            </a:r>
            <a:r>
              <a:rPr sz="2541" spc="208" dirty="0">
                <a:solidFill>
                  <a:srgbClr val="3B3B3B"/>
                </a:solidFill>
                <a:latin typeface="Cambria"/>
                <a:cs typeface="Cambria"/>
              </a:rPr>
              <a:t>email </a:t>
            </a:r>
            <a:r>
              <a:rPr sz="2541" spc="218" dirty="0">
                <a:solidFill>
                  <a:srgbClr val="3B3B3B"/>
                </a:solidFill>
                <a:latin typeface="Cambria"/>
                <a:cs typeface="Cambria"/>
              </a:rPr>
              <a:t>addresses</a:t>
            </a:r>
            <a:r>
              <a:rPr sz="2541" spc="394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541" spc="159" dirty="0">
                <a:solidFill>
                  <a:srgbClr val="3B3B3B"/>
                </a:solidFill>
                <a:latin typeface="Cambria"/>
                <a:cs typeface="Cambria"/>
              </a:rPr>
              <a:t>is</a:t>
            </a:r>
            <a:endParaRPr sz="2541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77558" y="3408253"/>
            <a:ext cx="4937184" cy="2101441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500251">
              <a:spcBef>
                <a:spcPts val="91"/>
              </a:spcBef>
              <a:tabLst>
                <a:tab pos="2598654" algn="l"/>
                <a:tab pos="3811244" algn="l"/>
              </a:tabLst>
            </a:pPr>
            <a:r>
              <a:rPr sz="2541" b="1" spc="-5" dirty="0">
                <a:solidFill>
                  <a:srgbClr val="3B3B3B"/>
                </a:solidFill>
                <a:latin typeface="Arial"/>
                <a:cs typeface="Arial"/>
              </a:rPr>
              <a:t>aa*</a:t>
            </a:r>
            <a:r>
              <a:rPr sz="2541" b="1" spc="322" dirty="0">
                <a:solidFill>
                  <a:srgbClr val="3B3B3B"/>
                </a:solidFill>
                <a:latin typeface="Arial"/>
                <a:cs typeface="Arial"/>
              </a:rPr>
              <a:t> </a:t>
            </a:r>
            <a:r>
              <a:rPr sz="2541" b="1" spc="-5" dirty="0">
                <a:solidFill>
                  <a:srgbClr val="3B3B3B"/>
                </a:solidFill>
                <a:latin typeface="Arial"/>
                <a:cs typeface="Arial"/>
              </a:rPr>
              <a:t>(.aa*)*</a:t>
            </a:r>
            <a:r>
              <a:rPr sz="2541" b="1" spc="185" dirty="0">
                <a:solidFill>
                  <a:srgbClr val="3B3B3B"/>
                </a:solidFill>
                <a:latin typeface="Arial"/>
                <a:cs typeface="Arial"/>
              </a:rPr>
              <a:t> </a:t>
            </a:r>
            <a:r>
              <a:rPr sz="2541" b="1" dirty="0">
                <a:solidFill>
                  <a:srgbClr val="3B3B3B"/>
                </a:solidFill>
                <a:latin typeface="Arial"/>
                <a:cs typeface="Arial"/>
              </a:rPr>
              <a:t>@	</a:t>
            </a:r>
            <a:r>
              <a:rPr sz="2541" b="1" spc="-5" dirty="0">
                <a:solidFill>
                  <a:srgbClr val="3B3B3B"/>
                </a:solidFill>
                <a:latin typeface="Arial"/>
                <a:cs typeface="Arial"/>
              </a:rPr>
              <a:t>aa*.aa*	</a:t>
            </a:r>
            <a:r>
              <a:rPr sz="2541" b="1" spc="-5" dirty="0">
                <a:latin typeface="Arial"/>
                <a:cs typeface="Arial"/>
              </a:rPr>
              <a:t>(.aa*)*</a:t>
            </a:r>
            <a:endParaRPr sz="2541">
              <a:latin typeface="Arial"/>
              <a:cs typeface="Arial"/>
            </a:endParaRPr>
          </a:p>
          <a:p>
            <a:pPr>
              <a:spcBef>
                <a:spcPts val="41"/>
              </a:spcBef>
            </a:pPr>
            <a:endParaRPr sz="4039">
              <a:latin typeface="Arial"/>
              <a:cs typeface="Arial"/>
            </a:endParaRPr>
          </a:p>
          <a:p>
            <a:pPr marL="11527" marR="4611" indent="93365" algn="ctr">
              <a:lnSpc>
                <a:spcPts val="2832"/>
              </a:lnSpc>
            </a:pPr>
            <a:r>
              <a:rPr sz="2541" b="1" spc="-5" dirty="0">
                <a:solidFill>
                  <a:srgbClr val="3B3B3B"/>
                </a:solidFill>
                <a:latin typeface="Arial"/>
                <a:cs typeface="Arial"/>
                <a:hlinkClick r:id="rId2"/>
              </a:rPr>
              <a:t>cs143@cs.stanford.edu </a:t>
            </a:r>
            <a:r>
              <a:rPr sz="2541" b="1" spc="-5" dirty="0">
                <a:solidFill>
                  <a:srgbClr val="3B3B3B"/>
                </a:solidFill>
                <a:latin typeface="Arial"/>
                <a:cs typeface="Arial"/>
              </a:rPr>
              <a:t> </a:t>
            </a:r>
            <a:r>
              <a:rPr sz="2541" b="1" spc="-5" dirty="0">
                <a:solidFill>
                  <a:srgbClr val="3B3B3B"/>
                </a:solidFill>
                <a:latin typeface="Arial"/>
                <a:cs typeface="Arial"/>
                <a:hlinkClick r:id="rId3"/>
              </a:rPr>
              <a:t>first.middle.last@mail.site.org </a:t>
            </a:r>
            <a:r>
              <a:rPr sz="2541" b="1" spc="-5" dirty="0">
                <a:solidFill>
                  <a:srgbClr val="3B3B3B"/>
                </a:solidFill>
                <a:latin typeface="Arial"/>
                <a:cs typeface="Arial"/>
              </a:rPr>
              <a:t> </a:t>
            </a:r>
            <a:r>
              <a:rPr sz="2541" b="1" spc="-9" dirty="0">
                <a:solidFill>
                  <a:srgbClr val="3B3B3B"/>
                </a:solidFill>
                <a:latin typeface="Arial"/>
                <a:cs typeface="Arial"/>
                <a:hlinkClick r:id="rId4"/>
              </a:rPr>
              <a:t>barack.obama@whitehouse.gov</a:t>
            </a:r>
            <a:endParaRPr sz="2541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0641457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8475" y="506452"/>
            <a:ext cx="7441794" cy="626102"/>
          </a:xfrm>
          <a:prstGeom prst="rect">
            <a:avLst/>
          </a:prstGeom>
        </p:spPr>
        <p:txBody>
          <a:bodyPr vert="horz" wrap="square" lIns="0" tIns="11526" rIns="0" bIns="0" rtlCol="0" anchor="ctr">
            <a:spAutoFit/>
          </a:bodyPr>
          <a:lstStyle/>
          <a:p>
            <a:pPr marL="11527">
              <a:lnSpc>
                <a:spcPct val="100000"/>
              </a:lnSpc>
              <a:spcBef>
                <a:spcPts val="91"/>
              </a:spcBef>
            </a:pPr>
            <a:r>
              <a:rPr sz="3993" spc="309" dirty="0"/>
              <a:t>Applied </a:t>
            </a:r>
            <a:r>
              <a:rPr sz="3993" spc="390" dirty="0"/>
              <a:t>Regular</a:t>
            </a:r>
            <a:r>
              <a:rPr sz="3993" spc="386" dirty="0"/>
              <a:t> </a:t>
            </a:r>
            <a:r>
              <a:rPr sz="3993" spc="336" dirty="0"/>
              <a:t>Expressions</a:t>
            </a:r>
            <a:endParaRPr sz="3993"/>
          </a:p>
        </p:txBody>
      </p:sp>
      <p:sp>
        <p:nvSpPr>
          <p:cNvPr id="3" name="object 3"/>
          <p:cNvSpPr txBox="1"/>
          <p:nvPr/>
        </p:nvSpPr>
        <p:spPr>
          <a:xfrm>
            <a:off x="2064188" y="1692023"/>
            <a:ext cx="138889" cy="187466"/>
          </a:xfrm>
          <a:prstGeom prst="rect">
            <a:avLst/>
          </a:prstGeom>
        </p:spPr>
        <p:txBody>
          <a:bodyPr vert="horz" wrap="square" lIns="0" tIns="12679" rIns="0" bIns="0" rtlCol="0">
            <a:spAutoFit/>
          </a:bodyPr>
          <a:lstStyle/>
          <a:p>
            <a:pPr marL="11527">
              <a:spcBef>
                <a:spcPts val="100"/>
              </a:spcBef>
            </a:pPr>
            <a:r>
              <a:rPr sz="1135" spc="222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135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64188" y="2616413"/>
            <a:ext cx="138889" cy="187466"/>
          </a:xfrm>
          <a:prstGeom prst="rect">
            <a:avLst/>
          </a:prstGeom>
        </p:spPr>
        <p:txBody>
          <a:bodyPr vert="horz" wrap="square" lIns="0" tIns="12679" rIns="0" bIns="0" rtlCol="0">
            <a:spAutoFit/>
          </a:bodyPr>
          <a:lstStyle/>
          <a:p>
            <a:pPr marL="11527">
              <a:spcBef>
                <a:spcPts val="100"/>
              </a:spcBef>
            </a:pPr>
            <a:r>
              <a:rPr sz="1135" spc="222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135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58101" y="1574459"/>
            <a:ext cx="7342670" cy="1351364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2541" spc="250" dirty="0">
                <a:solidFill>
                  <a:srgbClr val="3B3B3B"/>
                </a:solidFill>
                <a:latin typeface="Cambria"/>
                <a:cs typeface="Cambria"/>
              </a:rPr>
              <a:t>Suppose </a:t>
            </a:r>
            <a:r>
              <a:rPr sz="2541" spc="185" dirty="0">
                <a:solidFill>
                  <a:srgbClr val="3B3B3B"/>
                </a:solidFill>
                <a:latin typeface="Cambria"/>
                <a:cs typeface="Cambria"/>
              </a:rPr>
              <a:t>our </a:t>
            </a:r>
            <a:r>
              <a:rPr sz="2541" spc="218" dirty="0">
                <a:solidFill>
                  <a:srgbClr val="3B3B3B"/>
                </a:solidFill>
                <a:latin typeface="Cambria"/>
                <a:cs typeface="Cambria"/>
              </a:rPr>
              <a:t>alphabet </a:t>
            </a:r>
            <a:r>
              <a:rPr sz="2541" spc="163" dirty="0">
                <a:solidFill>
                  <a:srgbClr val="3B3B3B"/>
                </a:solidFill>
                <a:latin typeface="Cambria"/>
                <a:cs typeface="Cambria"/>
              </a:rPr>
              <a:t>is </a:t>
            </a:r>
            <a:r>
              <a:rPr sz="2541" b="1" spc="141" dirty="0">
                <a:solidFill>
                  <a:srgbClr val="3B3B3B"/>
                </a:solidFill>
                <a:latin typeface="Courier New"/>
                <a:cs typeface="Courier New"/>
              </a:rPr>
              <a:t>a</a:t>
            </a:r>
            <a:r>
              <a:rPr sz="2541" spc="141" dirty="0">
                <a:solidFill>
                  <a:srgbClr val="3B3B3B"/>
                </a:solidFill>
                <a:latin typeface="Cambria"/>
                <a:cs typeface="Cambria"/>
              </a:rPr>
              <a:t>, </a:t>
            </a:r>
            <a:r>
              <a:rPr sz="2541" b="1" spc="431" dirty="0">
                <a:solidFill>
                  <a:srgbClr val="3B3B3B"/>
                </a:solidFill>
                <a:latin typeface="Trebuchet MS"/>
                <a:cs typeface="Trebuchet MS"/>
              </a:rPr>
              <a:t>@</a:t>
            </a:r>
            <a:r>
              <a:rPr sz="2541" spc="431" dirty="0">
                <a:solidFill>
                  <a:srgbClr val="3B3B3B"/>
                </a:solidFill>
                <a:latin typeface="Cambria"/>
                <a:cs typeface="Cambria"/>
              </a:rPr>
              <a:t>, </a:t>
            </a:r>
            <a:r>
              <a:rPr sz="2541" spc="231" dirty="0">
                <a:solidFill>
                  <a:srgbClr val="3B3B3B"/>
                </a:solidFill>
                <a:latin typeface="Cambria"/>
                <a:cs typeface="Cambria"/>
              </a:rPr>
              <a:t>and </a:t>
            </a:r>
            <a:r>
              <a:rPr sz="2541" b="1" spc="113" dirty="0">
                <a:solidFill>
                  <a:srgbClr val="3B3B3B"/>
                </a:solidFill>
                <a:latin typeface="Trebuchet MS"/>
                <a:cs typeface="Trebuchet MS"/>
              </a:rPr>
              <a:t>.</a:t>
            </a:r>
            <a:r>
              <a:rPr sz="2541" spc="113" dirty="0">
                <a:solidFill>
                  <a:srgbClr val="3B3B3B"/>
                </a:solidFill>
                <a:latin typeface="Cambria"/>
                <a:cs typeface="Cambria"/>
              </a:rPr>
              <a:t>, </a:t>
            </a:r>
            <a:r>
              <a:rPr sz="2541" spc="218" dirty="0">
                <a:solidFill>
                  <a:srgbClr val="3B3B3B"/>
                </a:solidFill>
                <a:latin typeface="Cambria"/>
                <a:cs typeface="Cambria"/>
              </a:rPr>
              <a:t>where</a:t>
            </a:r>
            <a:r>
              <a:rPr sz="2541" spc="449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541" b="1" dirty="0">
                <a:solidFill>
                  <a:srgbClr val="3B3B3B"/>
                </a:solidFill>
                <a:latin typeface="Courier New"/>
                <a:cs typeface="Courier New"/>
              </a:rPr>
              <a:t>a</a:t>
            </a:r>
            <a:endParaRPr sz="2541">
              <a:latin typeface="Courier New"/>
              <a:cs typeface="Courier New"/>
            </a:endParaRPr>
          </a:p>
          <a:p>
            <a:pPr marL="11527">
              <a:spcBef>
                <a:spcPts val="64"/>
              </a:spcBef>
            </a:pPr>
            <a:r>
              <a:rPr sz="2541" spc="208" dirty="0">
                <a:solidFill>
                  <a:srgbClr val="3B3B3B"/>
                </a:solidFill>
                <a:latin typeface="Cambria"/>
                <a:cs typeface="Cambria"/>
              </a:rPr>
              <a:t>represents </a:t>
            </a:r>
            <a:r>
              <a:rPr sz="2541" spc="254" dirty="0">
                <a:solidFill>
                  <a:srgbClr val="3B3B3B"/>
                </a:solidFill>
                <a:latin typeface="Cambria"/>
                <a:cs typeface="Cambria"/>
              </a:rPr>
              <a:t>“some</a:t>
            </a:r>
            <a:r>
              <a:rPr sz="2541" spc="268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541" spc="182" dirty="0">
                <a:solidFill>
                  <a:srgbClr val="3B3B3B"/>
                </a:solidFill>
                <a:latin typeface="Cambria"/>
                <a:cs typeface="Cambria"/>
              </a:rPr>
              <a:t>letter.”</a:t>
            </a:r>
            <a:endParaRPr sz="2541">
              <a:latin typeface="Cambria"/>
              <a:cs typeface="Cambria"/>
            </a:endParaRPr>
          </a:p>
          <a:p>
            <a:pPr marL="11527">
              <a:spcBef>
                <a:spcPts val="1180"/>
              </a:spcBef>
            </a:pPr>
            <a:r>
              <a:rPr sz="2541" spc="250" dirty="0">
                <a:solidFill>
                  <a:srgbClr val="3B3B3B"/>
                </a:solidFill>
                <a:latin typeface="Cambria"/>
                <a:cs typeface="Cambria"/>
              </a:rPr>
              <a:t>A </a:t>
            </a:r>
            <a:r>
              <a:rPr sz="2541" spc="222" dirty="0">
                <a:solidFill>
                  <a:srgbClr val="3B3B3B"/>
                </a:solidFill>
                <a:latin typeface="Cambria"/>
                <a:cs typeface="Cambria"/>
              </a:rPr>
              <a:t>regular </a:t>
            </a:r>
            <a:r>
              <a:rPr sz="2541" spc="195" dirty="0">
                <a:solidFill>
                  <a:srgbClr val="3B3B3B"/>
                </a:solidFill>
                <a:latin typeface="Cambria"/>
                <a:cs typeface="Cambria"/>
              </a:rPr>
              <a:t>expression </a:t>
            </a:r>
            <a:r>
              <a:rPr sz="2541" spc="163" dirty="0">
                <a:solidFill>
                  <a:srgbClr val="3B3B3B"/>
                </a:solidFill>
                <a:latin typeface="Cambria"/>
                <a:cs typeface="Cambria"/>
              </a:rPr>
              <a:t>for </a:t>
            </a:r>
            <a:r>
              <a:rPr sz="2541" spc="208" dirty="0">
                <a:solidFill>
                  <a:srgbClr val="3B3B3B"/>
                </a:solidFill>
                <a:latin typeface="Cambria"/>
                <a:cs typeface="Cambria"/>
              </a:rPr>
              <a:t>email </a:t>
            </a:r>
            <a:r>
              <a:rPr sz="2541" spc="218" dirty="0">
                <a:solidFill>
                  <a:srgbClr val="3B3B3B"/>
                </a:solidFill>
                <a:latin typeface="Cambria"/>
                <a:cs typeface="Cambria"/>
              </a:rPr>
              <a:t>addresses</a:t>
            </a:r>
            <a:r>
              <a:rPr sz="2541" spc="394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541" spc="159" dirty="0">
                <a:solidFill>
                  <a:srgbClr val="3B3B3B"/>
                </a:solidFill>
                <a:latin typeface="Cambria"/>
                <a:cs typeface="Cambria"/>
              </a:rPr>
              <a:t>is</a:t>
            </a:r>
            <a:endParaRPr sz="2541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77558" y="3408253"/>
            <a:ext cx="4937184" cy="2101441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500251">
              <a:spcBef>
                <a:spcPts val="91"/>
              </a:spcBef>
              <a:tabLst>
                <a:tab pos="2598654" algn="l"/>
                <a:tab pos="3811244" algn="l"/>
              </a:tabLst>
            </a:pPr>
            <a:r>
              <a:rPr sz="2541" b="1" spc="-5" dirty="0">
                <a:solidFill>
                  <a:srgbClr val="007F7F"/>
                </a:solidFill>
                <a:latin typeface="Arial"/>
                <a:cs typeface="Arial"/>
              </a:rPr>
              <a:t>aa*</a:t>
            </a:r>
            <a:r>
              <a:rPr sz="2541" b="1" spc="322" dirty="0">
                <a:solidFill>
                  <a:srgbClr val="007F7F"/>
                </a:solidFill>
                <a:latin typeface="Arial"/>
                <a:cs typeface="Arial"/>
              </a:rPr>
              <a:t> </a:t>
            </a:r>
            <a:r>
              <a:rPr sz="2541" b="1" spc="-5" dirty="0">
                <a:solidFill>
                  <a:srgbClr val="7F007F"/>
                </a:solidFill>
                <a:latin typeface="Arial"/>
                <a:cs typeface="Arial"/>
              </a:rPr>
              <a:t>(.aa*)*</a:t>
            </a:r>
            <a:r>
              <a:rPr sz="2541" b="1" spc="185" dirty="0">
                <a:solidFill>
                  <a:srgbClr val="7F007F"/>
                </a:solidFill>
                <a:latin typeface="Arial"/>
                <a:cs typeface="Arial"/>
              </a:rPr>
              <a:t> </a:t>
            </a:r>
            <a:r>
              <a:rPr sz="2541" b="1" dirty="0">
                <a:solidFill>
                  <a:srgbClr val="7F7F00"/>
                </a:solidFill>
                <a:latin typeface="Arial"/>
                <a:cs typeface="Arial"/>
              </a:rPr>
              <a:t>@	</a:t>
            </a:r>
            <a:r>
              <a:rPr sz="2541" b="1" spc="-5" dirty="0">
                <a:solidFill>
                  <a:srgbClr val="7F7F7F"/>
                </a:solidFill>
                <a:latin typeface="Arial"/>
                <a:cs typeface="Arial"/>
              </a:rPr>
              <a:t>aa*.aa*	</a:t>
            </a:r>
            <a:r>
              <a:rPr sz="2541" b="1" spc="-5" dirty="0">
                <a:latin typeface="Arial"/>
                <a:cs typeface="Arial"/>
              </a:rPr>
              <a:t>(.aa*)*</a:t>
            </a:r>
            <a:endParaRPr sz="2541">
              <a:latin typeface="Arial"/>
              <a:cs typeface="Arial"/>
            </a:endParaRPr>
          </a:p>
          <a:p>
            <a:pPr>
              <a:spcBef>
                <a:spcPts val="41"/>
              </a:spcBef>
            </a:pPr>
            <a:endParaRPr sz="4039">
              <a:latin typeface="Arial"/>
              <a:cs typeface="Arial"/>
            </a:endParaRPr>
          </a:p>
          <a:p>
            <a:pPr marL="11527" marR="4611" indent="93365" algn="ctr">
              <a:lnSpc>
                <a:spcPts val="2832"/>
              </a:lnSpc>
            </a:pPr>
            <a:r>
              <a:rPr sz="2541" b="1" spc="-5" dirty="0">
                <a:latin typeface="Arial"/>
                <a:cs typeface="Arial"/>
                <a:hlinkClick r:id="rId2"/>
              </a:rPr>
              <a:t>cs143@cs.stanford.edu </a:t>
            </a:r>
            <a:r>
              <a:rPr sz="2541" b="1" spc="-5" dirty="0">
                <a:latin typeface="Arial"/>
                <a:cs typeface="Arial"/>
              </a:rPr>
              <a:t> </a:t>
            </a:r>
            <a:r>
              <a:rPr sz="2541" b="1" spc="-5" dirty="0">
                <a:latin typeface="Arial"/>
                <a:cs typeface="Arial"/>
                <a:hlinkClick r:id="rId3"/>
              </a:rPr>
              <a:t>first.middle.last@mail.site.org </a:t>
            </a:r>
            <a:r>
              <a:rPr sz="2541" b="1" spc="-5" dirty="0">
                <a:latin typeface="Arial"/>
                <a:cs typeface="Arial"/>
              </a:rPr>
              <a:t> </a:t>
            </a:r>
            <a:r>
              <a:rPr sz="2541" b="1" spc="-9" dirty="0">
                <a:latin typeface="Arial"/>
                <a:cs typeface="Arial"/>
                <a:hlinkClick r:id="rId4"/>
              </a:rPr>
              <a:t>barack.obama@whitehouse.gov</a:t>
            </a:r>
            <a:endParaRPr sz="2541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8095516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8475" y="506452"/>
            <a:ext cx="7441794" cy="626102"/>
          </a:xfrm>
          <a:prstGeom prst="rect">
            <a:avLst/>
          </a:prstGeom>
        </p:spPr>
        <p:txBody>
          <a:bodyPr vert="horz" wrap="square" lIns="0" tIns="11526" rIns="0" bIns="0" rtlCol="0" anchor="ctr">
            <a:spAutoFit/>
          </a:bodyPr>
          <a:lstStyle/>
          <a:p>
            <a:pPr marL="11527">
              <a:lnSpc>
                <a:spcPct val="100000"/>
              </a:lnSpc>
              <a:spcBef>
                <a:spcPts val="91"/>
              </a:spcBef>
            </a:pPr>
            <a:r>
              <a:rPr sz="3993" spc="309" dirty="0"/>
              <a:t>Applied </a:t>
            </a:r>
            <a:r>
              <a:rPr sz="3993" spc="390" dirty="0"/>
              <a:t>Regular</a:t>
            </a:r>
            <a:r>
              <a:rPr sz="3993" spc="386" dirty="0"/>
              <a:t> </a:t>
            </a:r>
            <a:r>
              <a:rPr sz="3993" spc="336" dirty="0"/>
              <a:t>Expressions</a:t>
            </a:r>
            <a:endParaRPr sz="3993"/>
          </a:p>
        </p:txBody>
      </p:sp>
      <p:sp>
        <p:nvSpPr>
          <p:cNvPr id="3" name="object 3"/>
          <p:cNvSpPr txBox="1"/>
          <p:nvPr/>
        </p:nvSpPr>
        <p:spPr>
          <a:xfrm>
            <a:off x="2064188" y="1692023"/>
            <a:ext cx="138889" cy="187466"/>
          </a:xfrm>
          <a:prstGeom prst="rect">
            <a:avLst/>
          </a:prstGeom>
        </p:spPr>
        <p:txBody>
          <a:bodyPr vert="horz" wrap="square" lIns="0" tIns="12679" rIns="0" bIns="0" rtlCol="0">
            <a:spAutoFit/>
          </a:bodyPr>
          <a:lstStyle/>
          <a:p>
            <a:pPr marL="11527">
              <a:spcBef>
                <a:spcPts val="100"/>
              </a:spcBef>
            </a:pPr>
            <a:r>
              <a:rPr sz="1135" spc="222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135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64188" y="2616413"/>
            <a:ext cx="138889" cy="187466"/>
          </a:xfrm>
          <a:prstGeom prst="rect">
            <a:avLst/>
          </a:prstGeom>
        </p:spPr>
        <p:txBody>
          <a:bodyPr vert="horz" wrap="square" lIns="0" tIns="12679" rIns="0" bIns="0" rtlCol="0">
            <a:spAutoFit/>
          </a:bodyPr>
          <a:lstStyle/>
          <a:p>
            <a:pPr marL="11527">
              <a:spcBef>
                <a:spcPts val="100"/>
              </a:spcBef>
            </a:pPr>
            <a:r>
              <a:rPr sz="1135" spc="222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135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58101" y="1574459"/>
            <a:ext cx="7342670" cy="1351364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2541" spc="250" dirty="0">
                <a:solidFill>
                  <a:srgbClr val="3B3B3B"/>
                </a:solidFill>
                <a:latin typeface="Cambria"/>
                <a:cs typeface="Cambria"/>
              </a:rPr>
              <a:t>Suppose </a:t>
            </a:r>
            <a:r>
              <a:rPr sz="2541" spc="185" dirty="0">
                <a:solidFill>
                  <a:srgbClr val="3B3B3B"/>
                </a:solidFill>
                <a:latin typeface="Cambria"/>
                <a:cs typeface="Cambria"/>
              </a:rPr>
              <a:t>our </a:t>
            </a:r>
            <a:r>
              <a:rPr sz="2541" spc="218" dirty="0">
                <a:solidFill>
                  <a:srgbClr val="3B3B3B"/>
                </a:solidFill>
                <a:latin typeface="Cambria"/>
                <a:cs typeface="Cambria"/>
              </a:rPr>
              <a:t>alphabet </a:t>
            </a:r>
            <a:r>
              <a:rPr sz="2541" spc="163" dirty="0">
                <a:solidFill>
                  <a:srgbClr val="3B3B3B"/>
                </a:solidFill>
                <a:latin typeface="Cambria"/>
                <a:cs typeface="Cambria"/>
              </a:rPr>
              <a:t>is </a:t>
            </a:r>
            <a:r>
              <a:rPr sz="2541" b="1" spc="141" dirty="0">
                <a:solidFill>
                  <a:srgbClr val="3B3B3B"/>
                </a:solidFill>
                <a:latin typeface="Courier New"/>
                <a:cs typeface="Courier New"/>
              </a:rPr>
              <a:t>a</a:t>
            </a:r>
            <a:r>
              <a:rPr sz="2541" spc="141" dirty="0">
                <a:solidFill>
                  <a:srgbClr val="3B3B3B"/>
                </a:solidFill>
                <a:latin typeface="Cambria"/>
                <a:cs typeface="Cambria"/>
              </a:rPr>
              <a:t>, </a:t>
            </a:r>
            <a:r>
              <a:rPr sz="2541" b="1" spc="431" dirty="0">
                <a:solidFill>
                  <a:srgbClr val="3B3B3B"/>
                </a:solidFill>
                <a:latin typeface="Trebuchet MS"/>
                <a:cs typeface="Trebuchet MS"/>
              </a:rPr>
              <a:t>@</a:t>
            </a:r>
            <a:r>
              <a:rPr sz="2541" spc="431" dirty="0">
                <a:solidFill>
                  <a:srgbClr val="3B3B3B"/>
                </a:solidFill>
                <a:latin typeface="Cambria"/>
                <a:cs typeface="Cambria"/>
              </a:rPr>
              <a:t>, </a:t>
            </a:r>
            <a:r>
              <a:rPr sz="2541" spc="231" dirty="0">
                <a:solidFill>
                  <a:srgbClr val="3B3B3B"/>
                </a:solidFill>
                <a:latin typeface="Cambria"/>
                <a:cs typeface="Cambria"/>
              </a:rPr>
              <a:t>and </a:t>
            </a:r>
            <a:r>
              <a:rPr sz="2541" b="1" spc="113" dirty="0">
                <a:solidFill>
                  <a:srgbClr val="3B3B3B"/>
                </a:solidFill>
                <a:latin typeface="Trebuchet MS"/>
                <a:cs typeface="Trebuchet MS"/>
              </a:rPr>
              <a:t>.</a:t>
            </a:r>
            <a:r>
              <a:rPr sz="2541" spc="113" dirty="0">
                <a:solidFill>
                  <a:srgbClr val="3B3B3B"/>
                </a:solidFill>
                <a:latin typeface="Cambria"/>
                <a:cs typeface="Cambria"/>
              </a:rPr>
              <a:t>, </a:t>
            </a:r>
            <a:r>
              <a:rPr sz="2541" spc="218" dirty="0">
                <a:solidFill>
                  <a:srgbClr val="3B3B3B"/>
                </a:solidFill>
                <a:latin typeface="Cambria"/>
                <a:cs typeface="Cambria"/>
              </a:rPr>
              <a:t>where</a:t>
            </a:r>
            <a:r>
              <a:rPr sz="2541" spc="449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541" b="1" dirty="0">
                <a:solidFill>
                  <a:srgbClr val="3B3B3B"/>
                </a:solidFill>
                <a:latin typeface="Courier New"/>
                <a:cs typeface="Courier New"/>
              </a:rPr>
              <a:t>a</a:t>
            </a:r>
            <a:endParaRPr sz="2541">
              <a:latin typeface="Courier New"/>
              <a:cs typeface="Courier New"/>
            </a:endParaRPr>
          </a:p>
          <a:p>
            <a:pPr marL="11527">
              <a:spcBef>
                <a:spcPts val="64"/>
              </a:spcBef>
            </a:pPr>
            <a:r>
              <a:rPr sz="2541" spc="208" dirty="0">
                <a:solidFill>
                  <a:srgbClr val="3B3B3B"/>
                </a:solidFill>
                <a:latin typeface="Cambria"/>
                <a:cs typeface="Cambria"/>
              </a:rPr>
              <a:t>represents </a:t>
            </a:r>
            <a:r>
              <a:rPr sz="2541" spc="254" dirty="0">
                <a:solidFill>
                  <a:srgbClr val="3B3B3B"/>
                </a:solidFill>
                <a:latin typeface="Cambria"/>
                <a:cs typeface="Cambria"/>
              </a:rPr>
              <a:t>“some</a:t>
            </a:r>
            <a:r>
              <a:rPr sz="2541" spc="268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541" spc="182" dirty="0">
                <a:solidFill>
                  <a:srgbClr val="3B3B3B"/>
                </a:solidFill>
                <a:latin typeface="Cambria"/>
                <a:cs typeface="Cambria"/>
              </a:rPr>
              <a:t>letter.”</a:t>
            </a:r>
            <a:endParaRPr sz="2541">
              <a:latin typeface="Cambria"/>
              <a:cs typeface="Cambria"/>
            </a:endParaRPr>
          </a:p>
          <a:p>
            <a:pPr marL="11527">
              <a:spcBef>
                <a:spcPts val="1180"/>
              </a:spcBef>
            </a:pPr>
            <a:r>
              <a:rPr sz="2541" spc="250" dirty="0">
                <a:solidFill>
                  <a:srgbClr val="3B3B3B"/>
                </a:solidFill>
                <a:latin typeface="Cambria"/>
                <a:cs typeface="Cambria"/>
              </a:rPr>
              <a:t>A </a:t>
            </a:r>
            <a:r>
              <a:rPr sz="2541" spc="222" dirty="0">
                <a:solidFill>
                  <a:srgbClr val="3B3B3B"/>
                </a:solidFill>
                <a:latin typeface="Cambria"/>
                <a:cs typeface="Cambria"/>
              </a:rPr>
              <a:t>regular </a:t>
            </a:r>
            <a:r>
              <a:rPr sz="2541" spc="195" dirty="0">
                <a:solidFill>
                  <a:srgbClr val="3B3B3B"/>
                </a:solidFill>
                <a:latin typeface="Cambria"/>
                <a:cs typeface="Cambria"/>
              </a:rPr>
              <a:t>expression </a:t>
            </a:r>
            <a:r>
              <a:rPr sz="2541" spc="163" dirty="0">
                <a:solidFill>
                  <a:srgbClr val="3B3B3B"/>
                </a:solidFill>
                <a:latin typeface="Cambria"/>
                <a:cs typeface="Cambria"/>
              </a:rPr>
              <a:t>for </a:t>
            </a:r>
            <a:r>
              <a:rPr sz="2541" spc="208" dirty="0">
                <a:solidFill>
                  <a:srgbClr val="3B3B3B"/>
                </a:solidFill>
                <a:latin typeface="Cambria"/>
                <a:cs typeface="Cambria"/>
              </a:rPr>
              <a:t>email </a:t>
            </a:r>
            <a:r>
              <a:rPr sz="2541" spc="218" dirty="0">
                <a:solidFill>
                  <a:srgbClr val="3B3B3B"/>
                </a:solidFill>
                <a:latin typeface="Cambria"/>
                <a:cs typeface="Cambria"/>
              </a:rPr>
              <a:t>addresses</a:t>
            </a:r>
            <a:r>
              <a:rPr sz="2541" spc="394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541" spc="159" dirty="0">
                <a:solidFill>
                  <a:srgbClr val="3B3B3B"/>
                </a:solidFill>
                <a:latin typeface="Cambria"/>
                <a:cs typeface="Cambria"/>
              </a:rPr>
              <a:t>is</a:t>
            </a:r>
            <a:endParaRPr sz="2541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77558" y="3408253"/>
            <a:ext cx="4941218" cy="2101441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500251">
              <a:spcBef>
                <a:spcPts val="91"/>
              </a:spcBef>
              <a:tabLst>
                <a:tab pos="2598654" algn="l"/>
                <a:tab pos="3811244" algn="l"/>
              </a:tabLst>
            </a:pPr>
            <a:r>
              <a:rPr sz="2541" b="1" spc="-5" dirty="0">
                <a:solidFill>
                  <a:srgbClr val="007F7F"/>
                </a:solidFill>
                <a:latin typeface="Arial"/>
                <a:cs typeface="Arial"/>
              </a:rPr>
              <a:t>aa*</a:t>
            </a:r>
            <a:r>
              <a:rPr sz="2541" b="1" spc="322" dirty="0">
                <a:solidFill>
                  <a:srgbClr val="007F7F"/>
                </a:solidFill>
                <a:latin typeface="Arial"/>
                <a:cs typeface="Arial"/>
              </a:rPr>
              <a:t> </a:t>
            </a:r>
            <a:r>
              <a:rPr sz="2541" b="1" spc="-5" dirty="0">
                <a:solidFill>
                  <a:srgbClr val="7F007F"/>
                </a:solidFill>
                <a:latin typeface="Arial"/>
                <a:cs typeface="Arial"/>
              </a:rPr>
              <a:t>(.aa*)*</a:t>
            </a:r>
            <a:r>
              <a:rPr sz="2541" b="1" spc="185" dirty="0">
                <a:solidFill>
                  <a:srgbClr val="7F007F"/>
                </a:solidFill>
                <a:latin typeface="Arial"/>
                <a:cs typeface="Arial"/>
              </a:rPr>
              <a:t> </a:t>
            </a:r>
            <a:r>
              <a:rPr sz="2541" b="1" dirty="0">
                <a:solidFill>
                  <a:srgbClr val="7F7F00"/>
                </a:solidFill>
                <a:latin typeface="Arial"/>
                <a:cs typeface="Arial"/>
              </a:rPr>
              <a:t>@	</a:t>
            </a:r>
            <a:r>
              <a:rPr sz="2541" b="1" spc="-5" dirty="0">
                <a:solidFill>
                  <a:srgbClr val="7F7F7F"/>
                </a:solidFill>
                <a:latin typeface="Arial"/>
                <a:cs typeface="Arial"/>
              </a:rPr>
              <a:t>aa*.aa*	</a:t>
            </a:r>
            <a:r>
              <a:rPr sz="2541" b="1" spc="-5" dirty="0">
                <a:latin typeface="Arial"/>
                <a:cs typeface="Arial"/>
              </a:rPr>
              <a:t>(.aa*)*</a:t>
            </a:r>
            <a:endParaRPr sz="2541">
              <a:latin typeface="Arial"/>
              <a:cs typeface="Arial"/>
            </a:endParaRPr>
          </a:p>
          <a:p>
            <a:pPr>
              <a:spcBef>
                <a:spcPts val="41"/>
              </a:spcBef>
            </a:pPr>
            <a:endParaRPr sz="4039">
              <a:latin typeface="Arial"/>
              <a:cs typeface="Arial"/>
            </a:endParaRPr>
          </a:p>
          <a:p>
            <a:pPr marL="11527" marR="4611" indent="92788" algn="ctr">
              <a:lnSpc>
                <a:spcPts val="2832"/>
              </a:lnSpc>
            </a:pPr>
            <a:r>
              <a:rPr sz="2541" b="1" spc="-5" dirty="0">
                <a:solidFill>
                  <a:srgbClr val="007F7F"/>
                </a:solidFill>
                <a:latin typeface="Arial"/>
                <a:cs typeface="Arial"/>
                <a:hlinkClick r:id="rId2"/>
              </a:rPr>
              <a:t>cs143</a:t>
            </a:r>
            <a:r>
              <a:rPr sz="2541" b="1" spc="-5" dirty="0">
                <a:solidFill>
                  <a:srgbClr val="7F7F00"/>
                </a:solidFill>
                <a:latin typeface="Arial"/>
                <a:cs typeface="Arial"/>
                <a:hlinkClick r:id="rId2"/>
              </a:rPr>
              <a:t>@</a:t>
            </a:r>
            <a:r>
              <a:rPr sz="2541" b="1" spc="-5" dirty="0">
                <a:solidFill>
                  <a:srgbClr val="7F7F7F"/>
                </a:solidFill>
                <a:latin typeface="Arial"/>
                <a:cs typeface="Arial"/>
                <a:hlinkClick r:id="rId2"/>
              </a:rPr>
              <a:t>cs.stanford</a:t>
            </a:r>
            <a:r>
              <a:rPr sz="2541" b="1" spc="-5" dirty="0">
                <a:solidFill>
                  <a:srgbClr val="3B3B3B"/>
                </a:solidFill>
                <a:latin typeface="Arial"/>
                <a:cs typeface="Arial"/>
                <a:hlinkClick r:id="rId2"/>
              </a:rPr>
              <a:t>.edu </a:t>
            </a:r>
            <a:r>
              <a:rPr sz="2541" b="1" spc="-5" dirty="0">
                <a:solidFill>
                  <a:srgbClr val="3B3B3B"/>
                </a:solidFill>
                <a:latin typeface="Arial"/>
                <a:cs typeface="Arial"/>
              </a:rPr>
              <a:t> </a:t>
            </a:r>
            <a:r>
              <a:rPr sz="2541" b="1" spc="-5" dirty="0">
                <a:solidFill>
                  <a:srgbClr val="007F7F"/>
                </a:solidFill>
                <a:latin typeface="Arial"/>
                <a:cs typeface="Arial"/>
                <a:hlinkClick r:id="rId3"/>
              </a:rPr>
              <a:t>first</a:t>
            </a:r>
            <a:r>
              <a:rPr sz="2541" b="1" spc="-5" dirty="0">
                <a:solidFill>
                  <a:srgbClr val="7F007F"/>
                </a:solidFill>
                <a:latin typeface="Arial"/>
                <a:cs typeface="Arial"/>
                <a:hlinkClick r:id="rId3"/>
              </a:rPr>
              <a:t>.middle.last</a:t>
            </a:r>
            <a:r>
              <a:rPr sz="2541" b="1" spc="-5" dirty="0">
                <a:solidFill>
                  <a:srgbClr val="7F7F00"/>
                </a:solidFill>
                <a:latin typeface="Arial"/>
                <a:cs typeface="Arial"/>
                <a:hlinkClick r:id="rId3"/>
              </a:rPr>
              <a:t>@</a:t>
            </a:r>
            <a:r>
              <a:rPr sz="2541" b="1" spc="-5" dirty="0">
                <a:solidFill>
                  <a:srgbClr val="7F7F7F"/>
                </a:solidFill>
                <a:latin typeface="Arial"/>
                <a:cs typeface="Arial"/>
                <a:hlinkClick r:id="rId3"/>
              </a:rPr>
              <a:t>mail.site</a:t>
            </a:r>
            <a:r>
              <a:rPr sz="2541" b="1" spc="-5" dirty="0">
                <a:solidFill>
                  <a:srgbClr val="3B3B3B"/>
                </a:solidFill>
                <a:latin typeface="Arial"/>
                <a:cs typeface="Arial"/>
                <a:hlinkClick r:id="rId3"/>
              </a:rPr>
              <a:t>.org </a:t>
            </a:r>
            <a:r>
              <a:rPr sz="2541" b="1" spc="-5" dirty="0">
                <a:solidFill>
                  <a:srgbClr val="3B3B3B"/>
                </a:solidFill>
                <a:latin typeface="Arial"/>
                <a:cs typeface="Arial"/>
              </a:rPr>
              <a:t> </a:t>
            </a:r>
            <a:r>
              <a:rPr sz="2541" b="1" spc="-5" dirty="0">
                <a:solidFill>
                  <a:srgbClr val="007F7F"/>
                </a:solidFill>
                <a:latin typeface="Arial"/>
                <a:cs typeface="Arial"/>
                <a:hlinkClick r:id="rId4"/>
              </a:rPr>
              <a:t>barac</a:t>
            </a:r>
            <a:r>
              <a:rPr sz="2541" b="1" spc="18" dirty="0">
                <a:solidFill>
                  <a:srgbClr val="007F7F"/>
                </a:solidFill>
                <a:latin typeface="Arial"/>
                <a:cs typeface="Arial"/>
                <a:hlinkClick r:id="rId4"/>
              </a:rPr>
              <a:t>k</a:t>
            </a:r>
            <a:r>
              <a:rPr sz="2541" b="1" dirty="0">
                <a:solidFill>
                  <a:srgbClr val="7F007F"/>
                </a:solidFill>
                <a:latin typeface="Arial"/>
                <a:cs typeface="Arial"/>
                <a:hlinkClick r:id="rId4"/>
              </a:rPr>
              <a:t>.</a:t>
            </a:r>
            <a:r>
              <a:rPr sz="2541" b="1" spc="-14" dirty="0">
                <a:solidFill>
                  <a:srgbClr val="7F007F"/>
                </a:solidFill>
                <a:latin typeface="Arial"/>
                <a:cs typeface="Arial"/>
                <a:hlinkClick r:id="rId4"/>
              </a:rPr>
              <a:t>o</a:t>
            </a:r>
            <a:r>
              <a:rPr sz="2541" b="1" spc="-5" dirty="0">
                <a:solidFill>
                  <a:srgbClr val="7F007F"/>
                </a:solidFill>
                <a:latin typeface="Arial"/>
                <a:cs typeface="Arial"/>
                <a:hlinkClick r:id="rId4"/>
              </a:rPr>
              <a:t>ba</a:t>
            </a:r>
            <a:r>
              <a:rPr sz="2541" b="1" spc="-14" dirty="0">
                <a:solidFill>
                  <a:srgbClr val="7F007F"/>
                </a:solidFill>
                <a:latin typeface="Arial"/>
                <a:cs typeface="Arial"/>
                <a:hlinkClick r:id="rId4"/>
              </a:rPr>
              <a:t>m</a:t>
            </a:r>
            <a:r>
              <a:rPr sz="2541" b="1" spc="9" dirty="0">
                <a:solidFill>
                  <a:srgbClr val="7F007F"/>
                </a:solidFill>
                <a:latin typeface="Arial"/>
                <a:cs typeface="Arial"/>
                <a:hlinkClick r:id="rId4"/>
              </a:rPr>
              <a:t>a</a:t>
            </a:r>
            <a:r>
              <a:rPr sz="2541" b="1" spc="-5" dirty="0">
                <a:solidFill>
                  <a:srgbClr val="7F7F00"/>
                </a:solidFill>
                <a:latin typeface="Arial"/>
                <a:cs typeface="Arial"/>
                <a:hlinkClick r:id="rId4"/>
              </a:rPr>
              <a:t>@</a:t>
            </a:r>
            <a:r>
              <a:rPr sz="2541" b="1" spc="-9" dirty="0">
                <a:solidFill>
                  <a:srgbClr val="7F7F7F"/>
                </a:solidFill>
                <a:latin typeface="Arial"/>
                <a:cs typeface="Arial"/>
                <a:hlinkClick r:id="rId4"/>
              </a:rPr>
              <a:t>w</a:t>
            </a:r>
            <a:r>
              <a:rPr sz="2541" b="1" spc="-14" dirty="0">
                <a:solidFill>
                  <a:srgbClr val="7F7F7F"/>
                </a:solidFill>
                <a:latin typeface="Arial"/>
                <a:cs typeface="Arial"/>
                <a:hlinkClick r:id="rId4"/>
              </a:rPr>
              <a:t>h</a:t>
            </a:r>
            <a:r>
              <a:rPr sz="2541" b="1" dirty="0">
                <a:solidFill>
                  <a:srgbClr val="7F7F7F"/>
                </a:solidFill>
                <a:latin typeface="Arial"/>
                <a:cs typeface="Arial"/>
                <a:hlinkClick r:id="rId4"/>
              </a:rPr>
              <a:t>i</a:t>
            </a:r>
            <a:r>
              <a:rPr sz="2541" b="1" spc="5" dirty="0">
                <a:solidFill>
                  <a:srgbClr val="7F7F7F"/>
                </a:solidFill>
                <a:latin typeface="Arial"/>
                <a:cs typeface="Arial"/>
                <a:hlinkClick r:id="rId4"/>
              </a:rPr>
              <a:t>t</a:t>
            </a:r>
            <a:r>
              <a:rPr sz="2541" b="1" spc="-5" dirty="0">
                <a:solidFill>
                  <a:srgbClr val="7F7F7F"/>
                </a:solidFill>
                <a:latin typeface="Arial"/>
                <a:cs typeface="Arial"/>
                <a:hlinkClick r:id="rId4"/>
              </a:rPr>
              <a:t>e</a:t>
            </a:r>
            <a:r>
              <a:rPr sz="2541" b="1" spc="-9" dirty="0">
                <a:solidFill>
                  <a:srgbClr val="7F7F7F"/>
                </a:solidFill>
                <a:latin typeface="Arial"/>
                <a:cs typeface="Arial"/>
                <a:hlinkClick r:id="rId4"/>
              </a:rPr>
              <a:t>h</a:t>
            </a:r>
            <a:r>
              <a:rPr sz="2541" b="1" spc="-5" dirty="0">
                <a:solidFill>
                  <a:srgbClr val="7F7F7F"/>
                </a:solidFill>
                <a:latin typeface="Arial"/>
                <a:cs typeface="Arial"/>
                <a:hlinkClick r:id="rId4"/>
              </a:rPr>
              <a:t>o</a:t>
            </a:r>
            <a:r>
              <a:rPr sz="2541" b="1" spc="-14" dirty="0">
                <a:solidFill>
                  <a:srgbClr val="7F7F7F"/>
                </a:solidFill>
                <a:latin typeface="Arial"/>
                <a:cs typeface="Arial"/>
                <a:hlinkClick r:id="rId4"/>
              </a:rPr>
              <a:t>u</a:t>
            </a:r>
            <a:r>
              <a:rPr sz="2541" b="1" spc="-5" dirty="0">
                <a:solidFill>
                  <a:srgbClr val="7F7F7F"/>
                </a:solidFill>
                <a:latin typeface="Arial"/>
                <a:cs typeface="Arial"/>
                <a:hlinkClick r:id="rId4"/>
              </a:rPr>
              <a:t>se</a:t>
            </a:r>
            <a:r>
              <a:rPr sz="2541" b="1" dirty="0">
                <a:solidFill>
                  <a:srgbClr val="7F7F7F"/>
                </a:solidFill>
                <a:latin typeface="Arial"/>
                <a:cs typeface="Arial"/>
                <a:hlinkClick r:id="rId4"/>
              </a:rPr>
              <a:t>.</a:t>
            </a:r>
            <a:r>
              <a:rPr sz="2541" b="1" spc="-14" dirty="0">
                <a:solidFill>
                  <a:srgbClr val="7F7F7F"/>
                </a:solidFill>
                <a:latin typeface="Arial"/>
                <a:cs typeface="Arial"/>
                <a:hlinkClick r:id="rId4"/>
              </a:rPr>
              <a:t>g</a:t>
            </a:r>
            <a:r>
              <a:rPr sz="2541" b="1" spc="-5" dirty="0">
                <a:solidFill>
                  <a:srgbClr val="7F7F7F"/>
                </a:solidFill>
                <a:latin typeface="Arial"/>
                <a:cs typeface="Arial"/>
                <a:hlinkClick r:id="rId4"/>
              </a:rPr>
              <a:t>ov</a:t>
            </a:r>
            <a:endParaRPr sz="2541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2827156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8475" y="506452"/>
            <a:ext cx="7441794" cy="626102"/>
          </a:xfrm>
          <a:prstGeom prst="rect">
            <a:avLst/>
          </a:prstGeom>
        </p:spPr>
        <p:txBody>
          <a:bodyPr vert="horz" wrap="square" lIns="0" tIns="11526" rIns="0" bIns="0" rtlCol="0" anchor="ctr">
            <a:spAutoFit/>
          </a:bodyPr>
          <a:lstStyle/>
          <a:p>
            <a:pPr marL="11527">
              <a:lnSpc>
                <a:spcPct val="100000"/>
              </a:lnSpc>
              <a:spcBef>
                <a:spcPts val="91"/>
              </a:spcBef>
            </a:pPr>
            <a:r>
              <a:rPr sz="3993" spc="309" dirty="0"/>
              <a:t>Applied </a:t>
            </a:r>
            <a:r>
              <a:rPr sz="3993" spc="390" dirty="0"/>
              <a:t>Regular</a:t>
            </a:r>
            <a:r>
              <a:rPr sz="3993" spc="386" dirty="0"/>
              <a:t> </a:t>
            </a:r>
            <a:r>
              <a:rPr sz="3993" spc="336" dirty="0"/>
              <a:t>Expressions</a:t>
            </a:r>
            <a:endParaRPr sz="3993"/>
          </a:p>
        </p:txBody>
      </p:sp>
      <p:sp>
        <p:nvSpPr>
          <p:cNvPr id="3" name="object 3"/>
          <p:cNvSpPr txBox="1"/>
          <p:nvPr/>
        </p:nvSpPr>
        <p:spPr>
          <a:xfrm>
            <a:off x="2064188" y="1692023"/>
            <a:ext cx="138889" cy="187466"/>
          </a:xfrm>
          <a:prstGeom prst="rect">
            <a:avLst/>
          </a:prstGeom>
        </p:spPr>
        <p:txBody>
          <a:bodyPr vert="horz" wrap="square" lIns="0" tIns="12679" rIns="0" bIns="0" rtlCol="0">
            <a:spAutoFit/>
          </a:bodyPr>
          <a:lstStyle/>
          <a:p>
            <a:pPr marL="11527">
              <a:spcBef>
                <a:spcPts val="100"/>
              </a:spcBef>
            </a:pPr>
            <a:r>
              <a:rPr sz="1135" spc="222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135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64188" y="2616413"/>
            <a:ext cx="138889" cy="187466"/>
          </a:xfrm>
          <a:prstGeom prst="rect">
            <a:avLst/>
          </a:prstGeom>
        </p:spPr>
        <p:txBody>
          <a:bodyPr vert="horz" wrap="square" lIns="0" tIns="12679" rIns="0" bIns="0" rtlCol="0">
            <a:spAutoFit/>
          </a:bodyPr>
          <a:lstStyle/>
          <a:p>
            <a:pPr marL="11527">
              <a:spcBef>
                <a:spcPts val="100"/>
              </a:spcBef>
            </a:pPr>
            <a:r>
              <a:rPr sz="1135" spc="222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135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58101" y="1574458"/>
            <a:ext cx="7342670" cy="3941817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2541" spc="250" dirty="0">
                <a:solidFill>
                  <a:srgbClr val="3B3B3B"/>
                </a:solidFill>
                <a:latin typeface="Cambria"/>
                <a:cs typeface="Cambria"/>
              </a:rPr>
              <a:t>Suppose </a:t>
            </a:r>
            <a:r>
              <a:rPr sz="2541" spc="185" dirty="0">
                <a:solidFill>
                  <a:srgbClr val="3B3B3B"/>
                </a:solidFill>
                <a:latin typeface="Cambria"/>
                <a:cs typeface="Cambria"/>
              </a:rPr>
              <a:t>our </a:t>
            </a:r>
            <a:r>
              <a:rPr sz="2541" spc="218" dirty="0">
                <a:solidFill>
                  <a:srgbClr val="3B3B3B"/>
                </a:solidFill>
                <a:latin typeface="Cambria"/>
                <a:cs typeface="Cambria"/>
              </a:rPr>
              <a:t>alphabet </a:t>
            </a:r>
            <a:r>
              <a:rPr sz="2541" spc="163" dirty="0">
                <a:solidFill>
                  <a:srgbClr val="3B3B3B"/>
                </a:solidFill>
                <a:latin typeface="Cambria"/>
                <a:cs typeface="Cambria"/>
              </a:rPr>
              <a:t>is </a:t>
            </a:r>
            <a:r>
              <a:rPr sz="2541" b="1" spc="141" dirty="0">
                <a:solidFill>
                  <a:srgbClr val="3B3B3B"/>
                </a:solidFill>
                <a:latin typeface="Courier New"/>
                <a:cs typeface="Courier New"/>
              </a:rPr>
              <a:t>a</a:t>
            </a:r>
            <a:r>
              <a:rPr sz="2541" spc="141" dirty="0">
                <a:solidFill>
                  <a:srgbClr val="3B3B3B"/>
                </a:solidFill>
                <a:latin typeface="Cambria"/>
                <a:cs typeface="Cambria"/>
              </a:rPr>
              <a:t>, </a:t>
            </a:r>
            <a:r>
              <a:rPr sz="2541" b="1" spc="431" dirty="0">
                <a:solidFill>
                  <a:srgbClr val="3B3B3B"/>
                </a:solidFill>
                <a:latin typeface="Trebuchet MS"/>
                <a:cs typeface="Trebuchet MS"/>
              </a:rPr>
              <a:t>@</a:t>
            </a:r>
            <a:r>
              <a:rPr sz="2541" spc="431" dirty="0">
                <a:solidFill>
                  <a:srgbClr val="3B3B3B"/>
                </a:solidFill>
                <a:latin typeface="Cambria"/>
                <a:cs typeface="Cambria"/>
              </a:rPr>
              <a:t>, </a:t>
            </a:r>
            <a:r>
              <a:rPr sz="2541" spc="231" dirty="0">
                <a:solidFill>
                  <a:srgbClr val="3B3B3B"/>
                </a:solidFill>
                <a:latin typeface="Cambria"/>
                <a:cs typeface="Cambria"/>
              </a:rPr>
              <a:t>and </a:t>
            </a:r>
            <a:r>
              <a:rPr sz="2541" b="1" spc="113" dirty="0">
                <a:solidFill>
                  <a:srgbClr val="3B3B3B"/>
                </a:solidFill>
                <a:latin typeface="Trebuchet MS"/>
                <a:cs typeface="Trebuchet MS"/>
              </a:rPr>
              <a:t>.</a:t>
            </a:r>
            <a:r>
              <a:rPr sz="2541" spc="113" dirty="0">
                <a:solidFill>
                  <a:srgbClr val="3B3B3B"/>
                </a:solidFill>
                <a:latin typeface="Cambria"/>
                <a:cs typeface="Cambria"/>
              </a:rPr>
              <a:t>, </a:t>
            </a:r>
            <a:r>
              <a:rPr sz="2541" spc="218" dirty="0">
                <a:solidFill>
                  <a:srgbClr val="3B3B3B"/>
                </a:solidFill>
                <a:latin typeface="Cambria"/>
                <a:cs typeface="Cambria"/>
              </a:rPr>
              <a:t>where</a:t>
            </a:r>
            <a:r>
              <a:rPr sz="2541" spc="449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541" b="1" dirty="0">
                <a:solidFill>
                  <a:srgbClr val="3B3B3B"/>
                </a:solidFill>
                <a:latin typeface="Courier New"/>
                <a:cs typeface="Courier New"/>
              </a:rPr>
              <a:t>a</a:t>
            </a:r>
            <a:endParaRPr sz="2541">
              <a:latin typeface="Courier New"/>
              <a:cs typeface="Courier New"/>
            </a:endParaRPr>
          </a:p>
          <a:p>
            <a:pPr marL="11527">
              <a:spcBef>
                <a:spcPts val="64"/>
              </a:spcBef>
            </a:pPr>
            <a:r>
              <a:rPr sz="2541" spc="208" dirty="0">
                <a:solidFill>
                  <a:srgbClr val="3B3B3B"/>
                </a:solidFill>
                <a:latin typeface="Cambria"/>
                <a:cs typeface="Cambria"/>
              </a:rPr>
              <a:t>represents </a:t>
            </a:r>
            <a:r>
              <a:rPr sz="2541" spc="254" dirty="0">
                <a:solidFill>
                  <a:srgbClr val="3B3B3B"/>
                </a:solidFill>
                <a:latin typeface="Cambria"/>
                <a:cs typeface="Cambria"/>
              </a:rPr>
              <a:t>“some</a:t>
            </a:r>
            <a:r>
              <a:rPr sz="2541" spc="268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541" spc="182" dirty="0">
                <a:solidFill>
                  <a:srgbClr val="3B3B3B"/>
                </a:solidFill>
                <a:latin typeface="Cambria"/>
                <a:cs typeface="Cambria"/>
              </a:rPr>
              <a:t>letter.”</a:t>
            </a:r>
            <a:endParaRPr sz="2541">
              <a:latin typeface="Cambria"/>
              <a:cs typeface="Cambria"/>
            </a:endParaRPr>
          </a:p>
          <a:p>
            <a:pPr marL="11527">
              <a:spcBef>
                <a:spcPts val="1180"/>
              </a:spcBef>
            </a:pPr>
            <a:r>
              <a:rPr sz="2541" spc="250" dirty="0">
                <a:solidFill>
                  <a:srgbClr val="3B3B3B"/>
                </a:solidFill>
                <a:latin typeface="Cambria"/>
                <a:cs typeface="Cambria"/>
              </a:rPr>
              <a:t>A </a:t>
            </a:r>
            <a:r>
              <a:rPr sz="2541" spc="222" dirty="0">
                <a:solidFill>
                  <a:srgbClr val="3B3B3B"/>
                </a:solidFill>
                <a:latin typeface="Cambria"/>
                <a:cs typeface="Cambria"/>
              </a:rPr>
              <a:t>regular </a:t>
            </a:r>
            <a:r>
              <a:rPr sz="2541" spc="195" dirty="0">
                <a:solidFill>
                  <a:srgbClr val="3B3B3B"/>
                </a:solidFill>
                <a:latin typeface="Cambria"/>
                <a:cs typeface="Cambria"/>
              </a:rPr>
              <a:t>expression </a:t>
            </a:r>
            <a:r>
              <a:rPr sz="2541" spc="163" dirty="0">
                <a:solidFill>
                  <a:srgbClr val="3B3B3B"/>
                </a:solidFill>
                <a:latin typeface="Cambria"/>
                <a:cs typeface="Cambria"/>
              </a:rPr>
              <a:t>for </a:t>
            </a:r>
            <a:r>
              <a:rPr sz="2541" spc="208" dirty="0">
                <a:solidFill>
                  <a:srgbClr val="3B3B3B"/>
                </a:solidFill>
                <a:latin typeface="Cambria"/>
                <a:cs typeface="Cambria"/>
              </a:rPr>
              <a:t>email </a:t>
            </a:r>
            <a:r>
              <a:rPr sz="2541" spc="218" dirty="0">
                <a:solidFill>
                  <a:srgbClr val="3B3B3B"/>
                </a:solidFill>
                <a:latin typeface="Cambria"/>
                <a:cs typeface="Cambria"/>
              </a:rPr>
              <a:t>addresses</a:t>
            </a:r>
            <a:r>
              <a:rPr sz="2541" spc="394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541" spc="159" dirty="0">
                <a:solidFill>
                  <a:srgbClr val="3B3B3B"/>
                </a:solidFill>
                <a:latin typeface="Cambria"/>
                <a:cs typeface="Cambria"/>
              </a:rPr>
              <a:t>is</a:t>
            </a:r>
            <a:endParaRPr sz="2541">
              <a:latin typeface="Cambria"/>
              <a:cs typeface="Cambria"/>
            </a:endParaRPr>
          </a:p>
          <a:p>
            <a:pPr marL="1928387" marR="1388369" indent="-208630">
              <a:lnSpc>
                <a:spcPts val="7460"/>
              </a:lnSpc>
              <a:spcBef>
                <a:spcPts val="622"/>
              </a:spcBef>
              <a:tabLst>
                <a:tab pos="3818160" algn="l"/>
                <a:tab pos="5030750" algn="l"/>
              </a:tabLst>
            </a:pPr>
            <a:r>
              <a:rPr sz="2541" b="1" spc="-5" dirty="0">
                <a:solidFill>
                  <a:srgbClr val="007F7F"/>
                </a:solidFill>
                <a:latin typeface="Arial"/>
                <a:cs typeface="Arial"/>
              </a:rPr>
              <a:t>aa</a:t>
            </a:r>
            <a:r>
              <a:rPr sz="2541" b="1" dirty="0">
                <a:solidFill>
                  <a:srgbClr val="007F7F"/>
                </a:solidFill>
                <a:latin typeface="Arial"/>
                <a:cs typeface="Arial"/>
              </a:rPr>
              <a:t>*</a:t>
            </a:r>
            <a:r>
              <a:rPr sz="2541" b="1" spc="313" dirty="0">
                <a:solidFill>
                  <a:srgbClr val="007F7F"/>
                </a:solidFill>
                <a:latin typeface="Arial"/>
                <a:cs typeface="Arial"/>
              </a:rPr>
              <a:t> </a:t>
            </a:r>
            <a:r>
              <a:rPr sz="2541" b="1" spc="-5" dirty="0">
                <a:solidFill>
                  <a:srgbClr val="7F007F"/>
                </a:solidFill>
                <a:latin typeface="Arial"/>
                <a:cs typeface="Arial"/>
              </a:rPr>
              <a:t>(</a:t>
            </a:r>
            <a:r>
              <a:rPr sz="2541" b="1" dirty="0">
                <a:solidFill>
                  <a:srgbClr val="7F007F"/>
                </a:solidFill>
                <a:latin typeface="Arial"/>
                <a:cs typeface="Arial"/>
              </a:rPr>
              <a:t>.</a:t>
            </a:r>
            <a:r>
              <a:rPr sz="2541" b="1" spc="9" dirty="0">
                <a:solidFill>
                  <a:srgbClr val="7F007F"/>
                </a:solidFill>
                <a:latin typeface="Arial"/>
                <a:cs typeface="Arial"/>
              </a:rPr>
              <a:t>a</a:t>
            </a:r>
            <a:r>
              <a:rPr sz="2541" b="1" spc="-9" dirty="0">
                <a:solidFill>
                  <a:srgbClr val="7F007F"/>
                </a:solidFill>
                <a:latin typeface="Arial"/>
                <a:cs typeface="Arial"/>
              </a:rPr>
              <a:t>a</a:t>
            </a:r>
            <a:r>
              <a:rPr sz="2541" b="1" spc="5" dirty="0">
                <a:solidFill>
                  <a:srgbClr val="7F007F"/>
                </a:solidFill>
                <a:latin typeface="Arial"/>
                <a:cs typeface="Arial"/>
              </a:rPr>
              <a:t>*</a:t>
            </a:r>
            <a:r>
              <a:rPr sz="2541" b="1" spc="-5" dirty="0">
                <a:solidFill>
                  <a:srgbClr val="7F007F"/>
                </a:solidFill>
                <a:latin typeface="Arial"/>
                <a:cs typeface="Arial"/>
              </a:rPr>
              <a:t>)</a:t>
            </a:r>
            <a:r>
              <a:rPr sz="2541" b="1" dirty="0">
                <a:solidFill>
                  <a:srgbClr val="7F007F"/>
                </a:solidFill>
                <a:latin typeface="Arial"/>
                <a:cs typeface="Arial"/>
              </a:rPr>
              <a:t>*</a:t>
            </a:r>
            <a:r>
              <a:rPr sz="2541" b="1" spc="177" dirty="0">
                <a:solidFill>
                  <a:srgbClr val="7F007F"/>
                </a:solidFill>
                <a:latin typeface="Arial"/>
                <a:cs typeface="Arial"/>
              </a:rPr>
              <a:t> </a:t>
            </a:r>
            <a:r>
              <a:rPr sz="2541" b="1" dirty="0">
                <a:solidFill>
                  <a:srgbClr val="7F7F00"/>
                </a:solidFill>
                <a:latin typeface="Arial"/>
                <a:cs typeface="Arial"/>
              </a:rPr>
              <a:t>@	</a:t>
            </a:r>
            <a:r>
              <a:rPr sz="2541" b="1" spc="-5" dirty="0">
                <a:solidFill>
                  <a:srgbClr val="7F7F7F"/>
                </a:solidFill>
                <a:latin typeface="Arial"/>
                <a:cs typeface="Arial"/>
              </a:rPr>
              <a:t>aa*</a:t>
            </a:r>
            <a:r>
              <a:rPr sz="2541" b="1" dirty="0">
                <a:solidFill>
                  <a:srgbClr val="7F7F7F"/>
                </a:solidFill>
                <a:latin typeface="Arial"/>
                <a:cs typeface="Arial"/>
              </a:rPr>
              <a:t>.</a:t>
            </a:r>
            <a:r>
              <a:rPr sz="2541" b="1" spc="-5" dirty="0">
                <a:solidFill>
                  <a:srgbClr val="7F7F7F"/>
                </a:solidFill>
                <a:latin typeface="Arial"/>
                <a:cs typeface="Arial"/>
              </a:rPr>
              <a:t>aa</a:t>
            </a:r>
            <a:r>
              <a:rPr sz="2541" b="1" dirty="0">
                <a:solidFill>
                  <a:srgbClr val="7F7F7F"/>
                </a:solidFill>
                <a:latin typeface="Arial"/>
                <a:cs typeface="Arial"/>
              </a:rPr>
              <a:t>*	</a:t>
            </a:r>
            <a:r>
              <a:rPr sz="2541" b="1" spc="-5" dirty="0">
                <a:latin typeface="Arial"/>
                <a:cs typeface="Arial"/>
              </a:rPr>
              <a:t>(</a:t>
            </a:r>
            <a:r>
              <a:rPr sz="2541" b="1" dirty="0">
                <a:latin typeface="Arial"/>
                <a:cs typeface="Arial"/>
              </a:rPr>
              <a:t>.</a:t>
            </a:r>
            <a:r>
              <a:rPr sz="2541" b="1" spc="9" dirty="0">
                <a:latin typeface="Arial"/>
                <a:cs typeface="Arial"/>
              </a:rPr>
              <a:t>a</a:t>
            </a:r>
            <a:r>
              <a:rPr sz="2541" b="1" spc="-9" dirty="0">
                <a:latin typeface="Arial"/>
                <a:cs typeface="Arial"/>
              </a:rPr>
              <a:t>a</a:t>
            </a:r>
            <a:r>
              <a:rPr sz="2541" b="1" spc="5" dirty="0">
                <a:latin typeface="Arial"/>
                <a:cs typeface="Arial"/>
              </a:rPr>
              <a:t>*</a:t>
            </a:r>
            <a:r>
              <a:rPr sz="2541" b="1" spc="-5" dirty="0">
                <a:latin typeface="Arial"/>
                <a:cs typeface="Arial"/>
              </a:rPr>
              <a:t>)</a:t>
            </a:r>
            <a:r>
              <a:rPr sz="2541" b="1" dirty="0">
                <a:latin typeface="Arial"/>
                <a:cs typeface="Arial"/>
              </a:rPr>
              <a:t>*  </a:t>
            </a:r>
            <a:r>
              <a:rPr sz="2541" b="1" spc="-5" dirty="0">
                <a:solidFill>
                  <a:srgbClr val="007F7F"/>
                </a:solidFill>
                <a:latin typeface="Arial"/>
                <a:cs typeface="Arial"/>
                <a:hlinkClick r:id="rId2"/>
              </a:rPr>
              <a:t>cs143</a:t>
            </a:r>
            <a:r>
              <a:rPr sz="2541" b="1" spc="-5" dirty="0">
                <a:solidFill>
                  <a:srgbClr val="7F7F00"/>
                </a:solidFill>
                <a:latin typeface="Arial"/>
                <a:cs typeface="Arial"/>
                <a:hlinkClick r:id="rId2"/>
              </a:rPr>
              <a:t>@</a:t>
            </a:r>
            <a:r>
              <a:rPr sz="2541" b="1" spc="-5" dirty="0">
                <a:solidFill>
                  <a:srgbClr val="7F7F7F"/>
                </a:solidFill>
                <a:latin typeface="Arial"/>
                <a:cs typeface="Arial"/>
                <a:hlinkClick r:id="rId2"/>
              </a:rPr>
              <a:t>cs.stanford</a:t>
            </a:r>
            <a:r>
              <a:rPr sz="2541" b="1" spc="-5" dirty="0">
                <a:solidFill>
                  <a:srgbClr val="3B3B3B"/>
                </a:solidFill>
                <a:latin typeface="Arial"/>
                <a:cs typeface="Arial"/>
                <a:hlinkClick r:id="rId2"/>
              </a:rPr>
              <a:t>.edu</a:t>
            </a:r>
            <a:endParaRPr sz="2541">
              <a:latin typeface="Arial"/>
              <a:cs typeface="Arial"/>
            </a:endParaRPr>
          </a:p>
          <a:p>
            <a:pPr marL="130250" algn="ctr">
              <a:lnSpc>
                <a:spcPts val="1737"/>
              </a:lnSpc>
            </a:pPr>
            <a:r>
              <a:rPr sz="2541" b="1" spc="-5" dirty="0">
                <a:solidFill>
                  <a:srgbClr val="007F7F"/>
                </a:solidFill>
                <a:latin typeface="Arial"/>
                <a:cs typeface="Arial"/>
                <a:hlinkClick r:id="rId3"/>
              </a:rPr>
              <a:t>first</a:t>
            </a:r>
            <a:r>
              <a:rPr sz="2541" b="1" spc="-5" dirty="0">
                <a:solidFill>
                  <a:srgbClr val="7F007F"/>
                </a:solidFill>
                <a:latin typeface="Arial"/>
                <a:cs typeface="Arial"/>
                <a:hlinkClick r:id="rId3"/>
              </a:rPr>
              <a:t>.middle.last</a:t>
            </a:r>
            <a:r>
              <a:rPr sz="2541" b="1" spc="-5" dirty="0">
                <a:solidFill>
                  <a:srgbClr val="7F7F00"/>
                </a:solidFill>
                <a:latin typeface="Arial"/>
                <a:cs typeface="Arial"/>
                <a:hlinkClick r:id="rId3"/>
              </a:rPr>
              <a:t>@</a:t>
            </a:r>
            <a:r>
              <a:rPr sz="2541" b="1" spc="-5" dirty="0">
                <a:solidFill>
                  <a:srgbClr val="7F7F7F"/>
                </a:solidFill>
                <a:latin typeface="Arial"/>
                <a:cs typeface="Arial"/>
                <a:hlinkClick r:id="rId3"/>
              </a:rPr>
              <a:t>mail.site</a:t>
            </a:r>
            <a:r>
              <a:rPr sz="2541" b="1" spc="-5" dirty="0">
                <a:solidFill>
                  <a:srgbClr val="3B3B3B"/>
                </a:solidFill>
                <a:latin typeface="Arial"/>
                <a:cs typeface="Arial"/>
                <a:hlinkClick r:id="rId3"/>
              </a:rPr>
              <a:t>.org</a:t>
            </a:r>
            <a:endParaRPr sz="2541">
              <a:latin typeface="Arial"/>
              <a:cs typeface="Arial"/>
            </a:endParaRPr>
          </a:p>
          <a:p>
            <a:pPr marL="37461" algn="ctr">
              <a:lnSpc>
                <a:spcPts val="2941"/>
              </a:lnSpc>
            </a:pPr>
            <a:r>
              <a:rPr sz="2541" b="1" spc="-5" dirty="0">
                <a:solidFill>
                  <a:srgbClr val="007F7F"/>
                </a:solidFill>
                <a:latin typeface="Arial"/>
                <a:cs typeface="Arial"/>
                <a:hlinkClick r:id="rId4"/>
              </a:rPr>
              <a:t>barack</a:t>
            </a:r>
            <a:r>
              <a:rPr sz="2541" b="1" spc="-5" dirty="0">
                <a:solidFill>
                  <a:srgbClr val="7F007F"/>
                </a:solidFill>
                <a:latin typeface="Arial"/>
                <a:cs typeface="Arial"/>
                <a:hlinkClick r:id="rId4"/>
              </a:rPr>
              <a:t>.obama</a:t>
            </a:r>
            <a:r>
              <a:rPr sz="2541" b="1" spc="-5" dirty="0">
                <a:solidFill>
                  <a:srgbClr val="7F7F00"/>
                </a:solidFill>
                <a:latin typeface="Arial"/>
                <a:cs typeface="Arial"/>
                <a:hlinkClick r:id="rId4"/>
              </a:rPr>
              <a:t>@</a:t>
            </a:r>
            <a:r>
              <a:rPr sz="2541" b="1" spc="-5" dirty="0">
                <a:solidFill>
                  <a:srgbClr val="7F7F7F"/>
                </a:solidFill>
                <a:latin typeface="Arial"/>
                <a:cs typeface="Arial"/>
                <a:hlinkClick r:id="rId4"/>
              </a:rPr>
              <a:t>whitehouse.gov</a:t>
            </a:r>
            <a:endParaRPr sz="2541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4118478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8475" y="506452"/>
            <a:ext cx="7441794" cy="626102"/>
          </a:xfrm>
          <a:prstGeom prst="rect">
            <a:avLst/>
          </a:prstGeom>
        </p:spPr>
        <p:txBody>
          <a:bodyPr vert="horz" wrap="square" lIns="0" tIns="11526" rIns="0" bIns="0" rtlCol="0" anchor="ctr">
            <a:spAutoFit/>
          </a:bodyPr>
          <a:lstStyle/>
          <a:p>
            <a:pPr marL="11527">
              <a:lnSpc>
                <a:spcPct val="100000"/>
              </a:lnSpc>
              <a:spcBef>
                <a:spcPts val="91"/>
              </a:spcBef>
            </a:pPr>
            <a:r>
              <a:rPr sz="3993" spc="309" dirty="0"/>
              <a:t>Applied </a:t>
            </a:r>
            <a:r>
              <a:rPr sz="3993" spc="390" dirty="0"/>
              <a:t>Regular</a:t>
            </a:r>
            <a:r>
              <a:rPr sz="3993" spc="386" dirty="0"/>
              <a:t> </a:t>
            </a:r>
            <a:r>
              <a:rPr sz="3993" spc="336" dirty="0"/>
              <a:t>Expressions</a:t>
            </a:r>
            <a:endParaRPr sz="3993"/>
          </a:p>
        </p:txBody>
      </p:sp>
      <p:sp>
        <p:nvSpPr>
          <p:cNvPr id="3" name="object 3"/>
          <p:cNvSpPr txBox="1"/>
          <p:nvPr/>
        </p:nvSpPr>
        <p:spPr>
          <a:xfrm>
            <a:off x="2064188" y="1692023"/>
            <a:ext cx="138889" cy="187466"/>
          </a:xfrm>
          <a:prstGeom prst="rect">
            <a:avLst/>
          </a:prstGeom>
        </p:spPr>
        <p:txBody>
          <a:bodyPr vert="horz" wrap="square" lIns="0" tIns="12679" rIns="0" bIns="0" rtlCol="0">
            <a:spAutoFit/>
          </a:bodyPr>
          <a:lstStyle/>
          <a:p>
            <a:pPr marL="11527">
              <a:spcBef>
                <a:spcPts val="100"/>
              </a:spcBef>
            </a:pPr>
            <a:r>
              <a:rPr sz="1135" spc="222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135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64188" y="2616413"/>
            <a:ext cx="138889" cy="187466"/>
          </a:xfrm>
          <a:prstGeom prst="rect">
            <a:avLst/>
          </a:prstGeom>
        </p:spPr>
        <p:txBody>
          <a:bodyPr vert="horz" wrap="square" lIns="0" tIns="12679" rIns="0" bIns="0" rtlCol="0">
            <a:spAutoFit/>
          </a:bodyPr>
          <a:lstStyle/>
          <a:p>
            <a:pPr marL="11527">
              <a:spcBef>
                <a:spcPts val="100"/>
              </a:spcBef>
            </a:pPr>
            <a:r>
              <a:rPr sz="1135" spc="222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135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58101" y="1574459"/>
            <a:ext cx="7342670" cy="1351364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2541" spc="250" dirty="0">
                <a:solidFill>
                  <a:srgbClr val="3B3B3B"/>
                </a:solidFill>
                <a:latin typeface="Cambria"/>
                <a:cs typeface="Cambria"/>
              </a:rPr>
              <a:t>Suppose </a:t>
            </a:r>
            <a:r>
              <a:rPr sz="2541" spc="185" dirty="0">
                <a:solidFill>
                  <a:srgbClr val="3B3B3B"/>
                </a:solidFill>
                <a:latin typeface="Cambria"/>
                <a:cs typeface="Cambria"/>
              </a:rPr>
              <a:t>our </a:t>
            </a:r>
            <a:r>
              <a:rPr sz="2541" spc="218" dirty="0">
                <a:solidFill>
                  <a:srgbClr val="3B3B3B"/>
                </a:solidFill>
                <a:latin typeface="Cambria"/>
                <a:cs typeface="Cambria"/>
              </a:rPr>
              <a:t>alphabet </a:t>
            </a:r>
            <a:r>
              <a:rPr sz="2541" spc="163" dirty="0">
                <a:solidFill>
                  <a:srgbClr val="3B3B3B"/>
                </a:solidFill>
                <a:latin typeface="Cambria"/>
                <a:cs typeface="Cambria"/>
              </a:rPr>
              <a:t>is </a:t>
            </a:r>
            <a:r>
              <a:rPr sz="2541" b="1" spc="141" dirty="0">
                <a:solidFill>
                  <a:srgbClr val="3B3B3B"/>
                </a:solidFill>
                <a:latin typeface="Courier New"/>
                <a:cs typeface="Courier New"/>
              </a:rPr>
              <a:t>a</a:t>
            </a:r>
            <a:r>
              <a:rPr sz="2541" spc="141" dirty="0">
                <a:solidFill>
                  <a:srgbClr val="3B3B3B"/>
                </a:solidFill>
                <a:latin typeface="Cambria"/>
                <a:cs typeface="Cambria"/>
              </a:rPr>
              <a:t>, </a:t>
            </a:r>
            <a:r>
              <a:rPr sz="2541" b="1" spc="431" dirty="0">
                <a:solidFill>
                  <a:srgbClr val="3B3B3B"/>
                </a:solidFill>
                <a:latin typeface="Trebuchet MS"/>
                <a:cs typeface="Trebuchet MS"/>
              </a:rPr>
              <a:t>@</a:t>
            </a:r>
            <a:r>
              <a:rPr sz="2541" spc="431" dirty="0">
                <a:solidFill>
                  <a:srgbClr val="3B3B3B"/>
                </a:solidFill>
                <a:latin typeface="Cambria"/>
                <a:cs typeface="Cambria"/>
              </a:rPr>
              <a:t>, </a:t>
            </a:r>
            <a:r>
              <a:rPr sz="2541" spc="231" dirty="0">
                <a:solidFill>
                  <a:srgbClr val="3B3B3B"/>
                </a:solidFill>
                <a:latin typeface="Cambria"/>
                <a:cs typeface="Cambria"/>
              </a:rPr>
              <a:t>and </a:t>
            </a:r>
            <a:r>
              <a:rPr sz="2541" b="1" spc="113" dirty="0">
                <a:solidFill>
                  <a:srgbClr val="3B3B3B"/>
                </a:solidFill>
                <a:latin typeface="Trebuchet MS"/>
                <a:cs typeface="Trebuchet MS"/>
              </a:rPr>
              <a:t>.</a:t>
            </a:r>
            <a:r>
              <a:rPr sz="2541" spc="113" dirty="0">
                <a:solidFill>
                  <a:srgbClr val="3B3B3B"/>
                </a:solidFill>
                <a:latin typeface="Cambria"/>
                <a:cs typeface="Cambria"/>
              </a:rPr>
              <a:t>, </a:t>
            </a:r>
            <a:r>
              <a:rPr sz="2541" spc="218" dirty="0">
                <a:solidFill>
                  <a:srgbClr val="3B3B3B"/>
                </a:solidFill>
                <a:latin typeface="Cambria"/>
                <a:cs typeface="Cambria"/>
              </a:rPr>
              <a:t>where</a:t>
            </a:r>
            <a:r>
              <a:rPr sz="2541" spc="449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541" b="1" dirty="0">
                <a:solidFill>
                  <a:srgbClr val="3B3B3B"/>
                </a:solidFill>
                <a:latin typeface="Courier New"/>
                <a:cs typeface="Courier New"/>
              </a:rPr>
              <a:t>a</a:t>
            </a:r>
            <a:endParaRPr sz="2541">
              <a:latin typeface="Courier New"/>
              <a:cs typeface="Courier New"/>
            </a:endParaRPr>
          </a:p>
          <a:p>
            <a:pPr marL="11527">
              <a:spcBef>
                <a:spcPts val="64"/>
              </a:spcBef>
            </a:pPr>
            <a:r>
              <a:rPr sz="2541" spc="208" dirty="0">
                <a:solidFill>
                  <a:srgbClr val="3B3B3B"/>
                </a:solidFill>
                <a:latin typeface="Cambria"/>
                <a:cs typeface="Cambria"/>
              </a:rPr>
              <a:t>represents </a:t>
            </a:r>
            <a:r>
              <a:rPr sz="2541" spc="254" dirty="0">
                <a:solidFill>
                  <a:srgbClr val="3B3B3B"/>
                </a:solidFill>
                <a:latin typeface="Cambria"/>
                <a:cs typeface="Cambria"/>
              </a:rPr>
              <a:t>“some</a:t>
            </a:r>
            <a:r>
              <a:rPr sz="2541" spc="268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541" spc="182" dirty="0">
                <a:solidFill>
                  <a:srgbClr val="3B3B3B"/>
                </a:solidFill>
                <a:latin typeface="Cambria"/>
                <a:cs typeface="Cambria"/>
              </a:rPr>
              <a:t>letter.”</a:t>
            </a:r>
            <a:endParaRPr sz="2541">
              <a:latin typeface="Cambria"/>
              <a:cs typeface="Cambria"/>
            </a:endParaRPr>
          </a:p>
          <a:p>
            <a:pPr marL="11527">
              <a:spcBef>
                <a:spcPts val="1180"/>
              </a:spcBef>
            </a:pPr>
            <a:r>
              <a:rPr sz="2541" spc="250" dirty="0">
                <a:solidFill>
                  <a:srgbClr val="3B3B3B"/>
                </a:solidFill>
                <a:latin typeface="Cambria"/>
                <a:cs typeface="Cambria"/>
              </a:rPr>
              <a:t>A </a:t>
            </a:r>
            <a:r>
              <a:rPr sz="2541" spc="222" dirty="0">
                <a:solidFill>
                  <a:srgbClr val="3B3B3B"/>
                </a:solidFill>
                <a:latin typeface="Cambria"/>
                <a:cs typeface="Cambria"/>
              </a:rPr>
              <a:t>regular </a:t>
            </a:r>
            <a:r>
              <a:rPr sz="2541" spc="195" dirty="0">
                <a:solidFill>
                  <a:srgbClr val="3B3B3B"/>
                </a:solidFill>
                <a:latin typeface="Cambria"/>
                <a:cs typeface="Cambria"/>
              </a:rPr>
              <a:t>expression </a:t>
            </a:r>
            <a:r>
              <a:rPr sz="2541" spc="163" dirty="0">
                <a:solidFill>
                  <a:srgbClr val="3B3B3B"/>
                </a:solidFill>
                <a:latin typeface="Cambria"/>
                <a:cs typeface="Cambria"/>
              </a:rPr>
              <a:t>for </a:t>
            </a:r>
            <a:r>
              <a:rPr sz="2541" spc="208" dirty="0">
                <a:solidFill>
                  <a:srgbClr val="3B3B3B"/>
                </a:solidFill>
                <a:latin typeface="Cambria"/>
                <a:cs typeface="Cambria"/>
              </a:rPr>
              <a:t>email </a:t>
            </a:r>
            <a:r>
              <a:rPr sz="2541" spc="218" dirty="0">
                <a:solidFill>
                  <a:srgbClr val="3B3B3B"/>
                </a:solidFill>
                <a:latin typeface="Cambria"/>
                <a:cs typeface="Cambria"/>
              </a:rPr>
              <a:t>addresses</a:t>
            </a:r>
            <a:r>
              <a:rPr sz="2541" spc="394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541" spc="159" dirty="0">
                <a:solidFill>
                  <a:srgbClr val="3B3B3B"/>
                </a:solidFill>
                <a:latin typeface="Cambria"/>
                <a:cs typeface="Cambria"/>
              </a:rPr>
              <a:t>is</a:t>
            </a:r>
            <a:endParaRPr sz="2541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142334" y="3301061"/>
            <a:ext cx="357308" cy="402771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34580">
              <a:spcBef>
                <a:spcPts val="91"/>
              </a:spcBef>
            </a:pPr>
            <a:r>
              <a:rPr sz="3812" b="1" baseline="-18849" dirty="0">
                <a:solidFill>
                  <a:srgbClr val="007F7F"/>
                </a:solidFill>
                <a:latin typeface="Arial"/>
                <a:cs typeface="Arial"/>
              </a:rPr>
              <a:t>a</a:t>
            </a:r>
            <a:r>
              <a:rPr sz="1452" b="1" dirty="0">
                <a:solidFill>
                  <a:srgbClr val="007F7F"/>
                </a:solidFill>
                <a:latin typeface="Arial"/>
                <a:cs typeface="Arial"/>
              </a:rPr>
              <a:t>+</a:t>
            </a:r>
            <a:endParaRPr sz="1452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680601" y="3408253"/>
            <a:ext cx="3635893" cy="402643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  <a:tabLst>
                <a:tab pos="1495566" algn="l"/>
                <a:tab pos="2708156" algn="l"/>
              </a:tabLst>
            </a:pPr>
            <a:r>
              <a:rPr sz="2541" b="1" spc="-5" dirty="0">
                <a:solidFill>
                  <a:srgbClr val="7F007F"/>
                </a:solidFill>
                <a:latin typeface="Arial"/>
                <a:cs typeface="Arial"/>
              </a:rPr>
              <a:t>(.aa*)*</a:t>
            </a:r>
            <a:r>
              <a:rPr sz="2541" b="1" spc="185" dirty="0">
                <a:solidFill>
                  <a:srgbClr val="7F007F"/>
                </a:solidFill>
                <a:latin typeface="Arial"/>
                <a:cs typeface="Arial"/>
              </a:rPr>
              <a:t> </a:t>
            </a:r>
            <a:r>
              <a:rPr sz="2541" b="1" dirty="0">
                <a:solidFill>
                  <a:srgbClr val="7F7F00"/>
                </a:solidFill>
                <a:latin typeface="Arial"/>
                <a:cs typeface="Arial"/>
              </a:rPr>
              <a:t>@	</a:t>
            </a:r>
            <a:r>
              <a:rPr sz="2541" b="1" spc="-5" dirty="0">
                <a:solidFill>
                  <a:srgbClr val="7F7F7F"/>
                </a:solidFill>
                <a:latin typeface="Arial"/>
                <a:cs typeface="Arial"/>
              </a:rPr>
              <a:t>aa*.aa*	</a:t>
            </a:r>
            <a:r>
              <a:rPr sz="2541" b="1" spc="-5" dirty="0">
                <a:latin typeface="Arial"/>
                <a:cs typeface="Arial"/>
              </a:rPr>
              <a:t>(.aa*)*</a:t>
            </a:r>
            <a:endParaRPr sz="2541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577558" y="4355693"/>
            <a:ext cx="4941218" cy="1123772"/>
          </a:xfrm>
          <a:prstGeom prst="rect">
            <a:avLst/>
          </a:prstGeom>
        </p:spPr>
        <p:txBody>
          <a:bodyPr vert="horz" wrap="square" lIns="0" tIns="46104" rIns="0" bIns="0" rtlCol="0">
            <a:spAutoFit/>
          </a:bodyPr>
          <a:lstStyle/>
          <a:p>
            <a:pPr marL="11527" marR="4611" indent="92788" algn="ctr">
              <a:lnSpc>
                <a:spcPts val="2832"/>
              </a:lnSpc>
              <a:spcBef>
                <a:spcPts val="363"/>
              </a:spcBef>
            </a:pPr>
            <a:r>
              <a:rPr sz="2541" b="1" spc="-5" dirty="0">
                <a:solidFill>
                  <a:srgbClr val="007F7F"/>
                </a:solidFill>
                <a:latin typeface="Arial"/>
                <a:cs typeface="Arial"/>
                <a:hlinkClick r:id="rId2"/>
              </a:rPr>
              <a:t>cs143</a:t>
            </a:r>
            <a:r>
              <a:rPr sz="2541" b="1" spc="-5" dirty="0">
                <a:solidFill>
                  <a:srgbClr val="7F7F00"/>
                </a:solidFill>
                <a:latin typeface="Arial"/>
                <a:cs typeface="Arial"/>
                <a:hlinkClick r:id="rId2"/>
              </a:rPr>
              <a:t>@</a:t>
            </a:r>
            <a:r>
              <a:rPr sz="2541" b="1" spc="-5" dirty="0">
                <a:solidFill>
                  <a:srgbClr val="7F7F7F"/>
                </a:solidFill>
                <a:latin typeface="Arial"/>
                <a:cs typeface="Arial"/>
                <a:hlinkClick r:id="rId2"/>
              </a:rPr>
              <a:t>cs.stanford</a:t>
            </a:r>
            <a:r>
              <a:rPr sz="2541" b="1" spc="-5" dirty="0">
                <a:solidFill>
                  <a:srgbClr val="3B3B3B"/>
                </a:solidFill>
                <a:latin typeface="Arial"/>
                <a:cs typeface="Arial"/>
                <a:hlinkClick r:id="rId2"/>
              </a:rPr>
              <a:t>.edu </a:t>
            </a:r>
            <a:r>
              <a:rPr sz="2541" b="1" spc="-5" dirty="0">
                <a:solidFill>
                  <a:srgbClr val="3B3B3B"/>
                </a:solidFill>
                <a:latin typeface="Arial"/>
                <a:cs typeface="Arial"/>
              </a:rPr>
              <a:t> </a:t>
            </a:r>
            <a:r>
              <a:rPr sz="2541" b="1" spc="-5" dirty="0">
                <a:solidFill>
                  <a:srgbClr val="007F7F"/>
                </a:solidFill>
                <a:latin typeface="Arial"/>
                <a:cs typeface="Arial"/>
                <a:hlinkClick r:id="rId3"/>
              </a:rPr>
              <a:t>first</a:t>
            </a:r>
            <a:r>
              <a:rPr sz="2541" b="1" spc="-5" dirty="0">
                <a:solidFill>
                  <a:srgbClr val="7F007F"/>
                </a:solidFill>
                <a:latin typeface="Arial"/>
                <a:cs typeface="Arial"/>
                <a:hlinkClick r:id="rId3"/>
              </a:rPr>
              <a:t>.middle.last</a:t>
            </a:r>
            <a:r>
              <a:rPr sz="2541" b="1" spc="-5" dirty="0">
                <a:solidFill>
                  <a:srgbClr val="7F7F00"/>
                </a:solidFill>
                <a:latin typeface="Arial"/>
                <a:cs typeface="Arial"/>
                <a:hlinkClick r:id="rId3"/>
              </a:rPr>
              <a:t>@</a:t>
            </a:r>
            <a:r>
              <a:rPr sz="2541" b="1" spc="-5" dirty="0">
                <a:solidFill>
                  <a:srgbClr val="7F7F7F"/>
                </a:solidFill>
                <a:latin typeface="Arial"/>
                <a:cs typeface="Arial"/>
                <a:hlinkClick r:id="rId3"/>
              </a:rPr>
              <a:t>mail.site</a:t>
            </a:r>
            <a:r>
              <a:rPr sz="2541" b="1" spc="-5" dirty="0">
                <a:solidFill>
                  <a:srgbClr val="3B3B3B"/>
                </a:solidFill>
                <a:latin typeface="Arial"/>
                <a:cs typeface="Arial"/>
                <a:hlinkClick r:id="rId3"/>
              </a:rPr>
              <a:t>.org </a:t>
            </a:r>
            <a:r>
              <a:rPr sz="2541" b="1" spc="-5" dirty="0">
                <a:solidFill>
                  <a:srgbClr val="3B3B3B"/>
                </a:solidFill>
                <a:latin typeface="Arial"/>
                <a:cs typeface="Arial"/>
              </a:rPr>
              <a:t> </a:t>
            </a:r>
            <a:r>
              <a:rPr sz="2541" b="1" spc="-5" dirty="0">
                <a:solidFill>
                  <a:srgbClr val="007F7F"/>
                </a:solidFill>
                <a:latin typeface="Arial"/>
                <a:cs typeface="Arial"/>
                <a:hlinkClick r:id="rId4"/>
              </a:rPr>
              <a:t>barac</a:t>
            </a:r>
            <a:r>
              <a:rPr sz="2541" b="1" spc="18" dirty="0">
                <a:solidFill>
                  <a:srgbClr val="007F7F"/>
                </a:solidFill>
                <a:latin typeface="Arial"/>
                <a:cs typeface="Arial"/>
                <a:hlinkClick r:id="rId4"/>
              </a:rPr>
              <a:t>k</a:t>
            </a:r>
            <a:r>
              <a:rPr sz="2541" b="1" dirty="0">
                <a:solidFill>
                  <a:srgbClr val="7F007F"/>
                </a:solidFill>
                <a:latin typeface="Arial"/>
                <a:cs typeface="Arial"/>
                <a:hlinkClick r:id="rId4"/>
              </a:rPr>
              <a:t>.</a:t>
            </a:r>
            <a:r>
              <a:rPr sz="2541" b="1" spc="-14" dirty="0">
                <a:solidFill>
                  <a:srgbClr val="7F007F"/>
                </a:solidFill>
                <a:latin typeface="Arial"/>
                <a:cs typeface="Arial"/>
                <a:hlinkClick r:id="rId4"/>
              </a:rPr>
              <a:t>o</a:t>
            </a:r>
            <a:r>
              <a:rPr sz="2541" b="1" spc="-5" dirty="0">
                <a:solidFill>
                  <a:srgbClr val="7F007F"/>
                </a:solidFill>
                <a:latin typeface="Arial"/>
                <a:cs typeface="Arial"/>
                <a:hlinkClick r:id="rId4"/>
              </a:rPr>
              <a:t>ba</a:t>
            </a:r>
            <a:r>
              <a:rPr sz="2541" b="1" spc="-14" dirty="0">
                <a:solidFill>
                  <a:srgbClr val="7F007F"/>
                </a:solidFill>
                <a:latin typeface="Arial"/>
                <a:cs typeface="Arial"/>
                <a:hlinkClick r:id="rId4"/>
              </a:rPr>
              <a:t>m</a:t>
            </a:r>
            <a:r>
              <a:rPr sz="2541" b="1" spc="9" dirty="0">
                <a:solidFill>
                  <a:srgbClr val="7F007F"/>
                </a:solidFill>
                <a:latin typeface="Arial"/>
                <a:cs typeface="Arial"/>
                <a:hlinkClick r:id="rId4"/>
              </a:rPr>
              <a:t>a</a:t>
            </a:r>
            <a:r>
              <a:rPr sz="2541" b="1" spc="-5" dirty="0">
                <a:solidFill>
                  <a:srgbClr val="7F7F00"/>
                </a:solidFill>
                <a:latin typeface="Arial"/>
                <a:cs typeface="Arial"/>
                <a:hlinkClick r:id="rId4"/>
              </a:rPr>
              <a:t>@</a:t>
            </a:r>
            <a:r>
              <a:rPr sz="2541" b="1" spc="-9" dirty="0">
                <a:solidFill>
                  <a:srgbClr val="7F7F7F"/>
                </a:solidFill>
                <a:latin typeface="Arial"/>
                <a:cs typeface="Arial"/>
                <a:hlinkClick r:id="rId4"/>
              </a:rPr>
              <a:t>w</a:t>
            </a:r>
            <a:r>
              <a:rPr sz="2541" b="1" spc="-14" dirty="0">
                <a:solidFill>
                  <a:srgbClr val="7F7F7F"/>
                </a:solidFill>
                <a:latin typeface="Arial"/>
                <a:cs typeface="Arial"/>
                <a:hlinkClick r:id="rId4"/>
              </a:rPr>
              <a:t>h</a:t>
            </a:r>
            <a:r>
              <a:rPr sz="2541" b="1" dirty="0">
                <a:solidFill>
                  <a:srgbClr val="7F7F7F"/>
                </a:solidFill>
                <a:latin typeface="Arial"/>
                <a:cs typeface="Arial"/>
                <a:hlinkClick r:id="rId4"/>
              </a:rPr>
              <a:t>i</a:t>
            </a:r>
            <a:r>
              <a:rPr sz="2541" b="1" spc="5" dirty="0">
                <a:solidFill>
                  <a:srgbClr val="7F7F7F"/>
                </a:solidFill>
                <a:latin typeface="Arial"/>
                <a:cs typeface="Arial"/>
                <a:hlinkClick r:id="rId4"/>
              </a:rPr>
              <a:t>t</a:t>
            </a:r>
            <a:r>
              <a:rPr sz="2541" b="1" spc="-5" dirty="0">
                <a:solidFill>
                  <a:srgbClr val="7F7F7F"/>
                </a:solidFill>
                <a:latin typeface="Arial"/>
                <a:cs typeface="Arial"/>
                <a:hlinkClick r:id="rId4"/>
              </a:rPr>
              <a:t>e</a:t>
            </a:r>
            <a:r>
              <a:rPr sz="2541" b="1" spc="-9" dirty="0">
                <a:solidFill>
                  <a:srgbClr val="7F7F7F"/>
                </a:solidFill>
                <a:latin typeface="Arial"/>
                <a:cs typeface="Arial"/>
                <a:hlinkClick r:id="rId4"/>
              </a:rPr>
              <a:t>h</a:t>
            </a:r>
            <a:r>
              <a:rPr sz="2541" b="1" spc="-5" dirty="0">
                <a:solidFill>
                  <a:srgbClr val="7F7F7F"/>
                </a:solidFill>
                <a:latin typeface="Arial"/>
                <a:cs typeface="Arial"/>
                <a:hlinkClick r:id="rId4"/>
              </a:rPr>
              <a:t>o</a:t>
            </a:r>
            <a:r>
              <a:rPr sz="2541" b="1" spc="-14" dirty="0">
                <a:solidFill>
                  <a:srgbClr val="7F7F7F"/>
                </a:solidFill>
                <a:latin typeface="Arial"/>
                <a:cs typeface="Arial"/>
                <a:hlinkClick r:id="rId4"/>
              </a:rPr>
              <a:t>u</a:t>
            </a:r>
            <a:r>
              <a:rPr sz="2541" b="1" spc="-5" dirty="0">
                <a:solidFill>
                  <a:srgbClr val="7F7F7F"/>
                </a:solidFill>
                <a:latin typeface="Arial"/>
                <a:cs typeface="Arial"/>
                <a:hlinkClick r:id="rId4"/>
              </a:rPr>
              <a:t>se</a:t>
            </a:r>
            <a:r>
              <a:rPr sz="2541" b="1" dirty="0">
                <a:solidFill>
                  <a:srgbClr val="7F7F7F"/>
                </a:solidFill>
                <a:latin typeface="Arial"/>
                <a:cs typeface="Arial"/>
                <a:hlinkClick r:id="rId4"/>
              </a:rPr>
              <a:t>.</a:t>
            </a:r>
            <a:r>
              <a:rPr sz="2541" b="1" spc="-14" dirty="0">
                <a:solidFill>
                  <a:srgbClr val="7F7F7F"/>
                </a:solidFill>
                <a:latin typeface="Arial"/>
                <a:cs typeface="Arial"/>
                <a:hlinkClick r:id="rId4"/>
              </a:rPr>
              <a:t>g</a:t>
            </a:r>
            <a:r>
              <a:rPr sz="2541" b="1" spc="-5" dirty="0">
                <a:solidFill>
                  <a:srgbClr val="7F7F7F"/>
                </a:solidFill>
                <a:latin typeface="Arial"/>
                <a:cs typeface="Arial"/>
                <a:hlinkClick r:id="rId4"/>
              </a:rPr>
              <a:t>ov</a:t>
            </a:r>
            <a:endParaRPr sz="2541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1764460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8475" y="506452"/>
            <a:ext cx="7441794" cy="626102"/>
          </a:xfrm>
          <a:prstGeom prst="rect">
            <a:avLst/>
          </a:prstGeom>
        </p:spPr>
        <p:txBody>
          <a:bodyPr vert="horz" wrap="square" lIns="0" tIns="11526" rIns="0" bIns="0" rtlCol="0" anchor="ctr">
            <a:spAutoFit/>
          </a:bodyPr>
          <a:lstStyle/>
          <a:p>
            <a:pPr marL="11527">
              <a:lnSpc>
                <a:spcPct val="100000"/>
              </a:lnSpc>
              <a:spcBef>
                <a:spcPts val="91"/>
              </a:spcBef>
            </a:pPr>
            <a:r>
              <a:rPr sz="3993" spc="309" dirty="0"/>
              <a:t>Applied </a:t>
            </a:r>
            <a:r>
              <a:rPr sz="3993" spc="390" dirty="0"/>
              <a:t>Regular</a:t>
            </a:r>
            <a:r>
              <a:rPr sz="3993" spc="386" dirty="0"/>
              <a:t> </a:t>
            </a:r>
            <a:r>
              <a:rPr sz="3993" spc="336" dirty="0"/>
              <a:t>Expressions</a:t>
            </a:r>
            <a:endParaRPr sz="3993"/>
          </a:p>
        </p:txBody>
      </p:sp>
      <p:sp>
        <p:nvSpPr>
          <p:cNvPr id="3" name="object 3"/>
          <p:cNvSpPr txBox="1"/>
          <p:nvPr/>
        </p:nvSpPr>
        <p:spPr>
          <a:xfrm>
            <a:off x="2064188" y="1692023"/>
            <a:ext cx="138889" cy="187466"/>
          </a:xfrm>
          <a:prstGeom prst="rect">
            <a:avLst/>
          </a:prstGeom>
        </p:spPr>
        <p:txBody>
          <a:bodyPr vert="horz" wrap="square" lIns="0" tIns="12679" rIns="0" bIns="0" rtlCol="0">
            <a:spAutoFit/>
          </a:bodyPr>
          <a:lstStyle/>
          <a:p>
            <a:pPr marL="11527">
              <a:spcBef>
                <a:spcPts val="100"/>
              </a:spcBef>
            </a:pPr>
            <a:r>
              <a:rPr sz="1135" spc="222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135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64188" y="2616413"/>
            <a:ext cx="138889" cy="187466"/>
          </a:xfrm>
          <a:prstGeom prst="rect">
            <a:avLst/>
          </a:prstGeom>
        </p:spPr>
        <p:txBody>
          <a:bodyPr vert="horz" wrap="square" lIns="0" tIns="12679" rIns="0" bIns="0" rtlCol="0">
            <a:spAutoFit/>
          </a:bodyPr>
          <a:lstStyle/>
          <a:p>
            <a:pPr marL="11527">
              <a:spcBef>
                <a:spcPts val="100"/>
              </a:spcBef>
            </a:pPr>
            <a:r>
              <a:rPr sz="1135" spc="222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135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58101" y="1574459"/>
            <a:ext cx="7342670" cy="1351364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2541" spc="250" dirty="0">
                <a:solidFill>
                  <a:srgbClr val="3B3B3B"/>
                </a:solidFill>
                <a:latin typeface="Cambria"/>
                <a:cs typeface="Cambria"/>
              </a:rPr>
              <a:t>Suppose </a:t>
            </a:r>
            <a:r>
              <a:rPr sz="2541" spc="185" dirty="0">
                <a:solidFill>
                  <a:srgbClr val="3B3B3B"/>
                </a:solidFill>
                <a:latin typeface="Cambria"/>
                <a:cs typeface="Cambria"/>
              </a:rPr>
              <a:t>our </a:t>
            </a:r>
            <a:r>
              <a:rPr sz="2541" spc="218" dirty="0">
                <a:solidFill>
                  <a:srgbClr val="3B3B3B"/>
                </a:solidFill>
                <a:latin typeface="Cambria"/>
                <a:cs typeface="Cambria"/>
              </a:rPr>
              <a:t>alphabet </a:t>
            </a:r>
            <a:r>
              <a:rPr sz="2541" spc="163" dirty="0">
                <a:solidFill>
                  <a:srgbClr val="3B3B3B"/>
                </a:solidFill>
                <a:latin typeface="Cambria"/>
                <a:cs typeface="Cambria"/>
              </a:rPr>
              <a:t>is </a:t>
            </a:r>
            <a:r>
              <a:rPr sz="2541" b="1" spc="141" dirty="0">
                <a:solidFill>
                  <a:srgbClr val="3B3B3B"/>
                </a:solidFill>
                <a:latin typeface="Courier New"/>
                <a:cs typeface="Courier New"/>
              </a:rPr>
              <a:t>a</a:t>
            </a:r>
            <a:r>
              <a:rPr sz="2541" spc="141" dirty="0">
                <a:solidFill>
                  <a:srgbClr val="3B3B3B"/>
                </a:solidFill>
                <a:latin typeface="Cambria"/>
                <a:cs typeface="Cambria"/>
              </a:rPr>
              <a:t>, </a:t>
            </a:r>
            <a:r>
              <a:rPr sz="2541" b="1" spc="431" dirty="0">
                <a:solidFill>
                  <a:srgbClr val="3B3B3B"/>
                </a:solidFill>
                <a:latin typeface="Trebuchet MS"/>
                <a:cs typeface="Trebuchet MS"/>
              </a:rPr>
              <a:t>@</a:t>
            </a:r>
            <a:r>
              <a:rPr sz="2541" spc="431" dirty="0">
                <a:solidFill>
                  <a:srgbClr val="3B3B3B"/>
                </a:solidFill>
                <a:latin typeface="Cambria"/>
                <a:cs typeface="Cambria"/>
              </a:rPr>
              <a:t>, </a:t>
            </a:r>
            <a:r>
              <a:rPr sz="2541" spc="231" dirty="0">
                <a:solidFill>
                  <a:srgbClr val="3B3B3B"/>
                </a:solidFill>
                <a:latin typeface="Cambria"/>
                <a:cs typeface="Cambria"/>
              </a:rPr>
              <a:t>and </a:t>
            </a:r>
            <a:r>
              <a:rPr sz="2541" b="1" spc="113" dirty="0">
                <a:solidFill>
                  <a:srgbClr val="3B3B3B"/>
                </a:solidFill>
                <a:latin typeface="Trebuchet MS"/>
                <a:cs typeface="Trebuchet MS"/>
              </a:rPr>
              <a:t>.</a:t>
            </a:r>
            <a:r>
              <a:rPr sz="2541" spc="113" dirty="0">
                <a:solidFill>
                  <a:srgbClr val="3B3B3B"/>
                </a:solidFill>
                <a:latin typeface="Cambria"/>
                <a:cs typeface="Cambria"/>
              </a:rPr>
              <a:t>, </a:t>
            </a:r>
            <a:r>
              <a:rPr sz="2541" spc="218" dirty="0">
                <a:solidFill>
                  <a:srgbClr val="3B3B3B"/>
                </a:solidFill>
                <a:latin typeface="Cambria"/>
                <a:cs typeface="Cambria"/>
              </a:rPr>
              <a:t>where</a:t>
            </a:r>
            <a:r>
              <a:rPr sz="2541" spc="449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541" b="1" dirty="0">
                <a:solidFill>
                  <a:srgbClr val="3B3B3B"/>
                </a:solidFill>
                <a:latin typeface="Courier New"/>
                <a:cs typeface="Courier New"/>
              </a:rPr>
              <a:t>a</a:t>
            </a:r>
            <a:endParaRPr sz="2541">
              <a:latin typeface="Courier New"/>
              <a:cs typeface="Courier New"/>
            </a:endParaRPr>
          </a:p>
          <a:p>
            <a:pPr marL="11527">
              <a:spcBef>
                <a:spcPts val="64"/>
              </a:spcBef>
            </a:pPr>
            <a:r>
              <a:rPr sz="2541" spc="208" dirty="0">
                <a:solidFill>
                  <a:srgbClr val="3B3B3B"/>
                </a:solidFill>
                <a:latin typeface="Cambria"/>
                <a:cs typeface="Cambria"/>
              </a:rPr>
              <a:t>represents </a:t>
            </a:r>
            <a:r>
              <a:rPr sz="2541" spc="254" dirty="0">
                <a:solidFill>
                  <a:srgbClr val="3B3B3B"/>
                </a:solidFill>
                <a:latin typeface="Cambria"/>
                <a:cs typeface="Cambria"/>
              </a:rPr>
              <a:t>“some</a:t>
            </a:r>
            <a:r>
              <a:rPr sz="2541" spc="268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541" spc="182" dirty="0">
                <a:solidFill>
                  <a:srgbClr val="3B3B3B"/>
                </a:solidFill>
                <a:latin typeface="Cambria"/>
                <a:cs typeface="Cambria"/>
              </a:rPr>
              <a:t>letter.”</a:t>
            </a:r>
            <a:endParaRPr sz="2541">
              <a:latin typeface="Cambria"/>
              <a:cs typeface="Cambria"/>
            </a:endParaRPr>
          </a:p>
          <a:p>
            <a:pPr marL="11527">
              <a:spcBef>
                <a:spcPts val="1180"/>
              </a:spcBef>
            </a:pPr>
            <a:r>
              <a:rPr sz="2541" spc="250" dirty="0">
                <a:solidFill>
                  <a:srgbClr val="3B3B3B"/>
                </a:solidFill>
                <a:latin typeface="Cambria"/>
                <a:cs typeface="Cambria"/>
              </a:rPr>
              <a:t>A </a:t>
            </a:r>
            <a:r>
              <a:rPr sz="2541" spc="222" dirty="0">
                <a:solidFill>
                  <a:srgbClr val="3B3B3B"/>
                </a:solidFill>
                <a:latin typeface="Cambria"/>
                <a:cs typeface="Cambria"/>
              </a:rPr>
              <a:t>regular </a:t>
            </a:r>
            <a:r>
              <a:rPr sz="2541" spc="195" dirty="0">
                <a:solidFill>
                  <a:srgbClr val="3B3B3B"/>
                </a:solidFill>
                <a:latin typeface="Cambria"/>
                <a:cs typeface="Cambria"/>
              </a:rPr>
              <a:t>expression </a:t>
            </a:r>
            <a:r>
              <a:rPr sz="2541" spc="163" dirty="0">
                <a:solidFill>
                  <a:srgbClr val="3B3B3B"/>
                </a:solidFill>
                <a:latin typeface="Cambria"/>
                <a:cs typeface="Cambria"/>
              </a:rPr>
              <a:t>for </a:t>
            </a:r>
            <a:r>
              <a:rPr sz="2541" spc="208" dirty="0">
                <a:solidFill>
                  <a:srgbClr val="3B3B3B"/>
                </a:solidFill>
                <a:latin typeface="Cambria"/>
                <a:cs typeface="Cambria"/>
              </a:rPr>
              <a:t>email </a:t>
            </a:r>
            <a:r>
              <a:rPr sz="2541" spc="218" dirty="0">
                <a:solidFill>
                  <a:srgbClr val="3B3B3B"/>
                </a:solidFill>
                <a:latin typeface="Cambria"/>
                <a:cs typeface="Cambria"/>
              </a:rPr>
              <a:t>addresses</a:t>
            </a:r>
            <a:r>
              <a:rPr sz="2541" spc="394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541" spc="159" dirty="0">
                <a:solidFill>
                  <a:srgbClr val="3B3B3B"/>
                </a:solidFill>
                <a:latin typeface="Cambria"/>
                <a:cs typeface="Cambria"/>
              </a:rPr>
              <a:t>is</a:t>
            </a:r>
            <a:endParaRPr sz="2541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142334" y="3301061"/>
            <a:ext cx="357308" cy="402771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34580">
              <a:spcBef>
                <a:spcPts val="91"/>
              </a:spcBef>
            </a:pPr>
            <a:r>
              <a:rPr sz="3812" b="1" baseline="-18849" dirty="0">
                <a:solidFill>
                  <a:srgbClr val="007F7F"/>
                </a:solidFill>
                <a:latin typeface="Arial"/>
                <a:cs typeface="Arial"/>
              </a:rPr>
              <a:t>a</a:t>
            </a:r>
            <a:r>
              <a:rPr sz="1452" b="1" dirty="0">
                <a:solidFill>
                  <a:srgbClr val="007F7F"/>
                </a:solidFill>
                <a:latin typeface="Arial"/>
                <a:cs typeface="Arial"/>
              </a:rPr>
              <a:t>+</a:t>
            </a:r>
            <a:endParaRPr sz="1452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732468" y="3408253"/>
            <a:ext cx="3521208" cy="402643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57633">
              <a:spcBef>
                <a:spcPts val="91"/>
              </a:spcBef>
              <a:tabLst>
                <a:tab pos="987246" algn="l"/>
                <a:tab pos="1639647" algn="l"/>
                <a:tab pos="2754262" algn="l"/>
              </a:tabLst>
            </a:pPr>
            <a:r>
              <a:rPr sz="2541" b="1" dirty="0">
                <a:solidFill>
                  <a:srgbClr val="7F007F"/>
                </a:solidFill>
                <a:latin typeface="Arial"/>
                <a:cs typeface="Arial"/>
              </a:rPr>
              <a:t>(.a</a:t>
            </a:r>
            <a:r>
              <a:rPr sz="2178" b="1" baseline="32986" dirty="0">
                <a:solidFill>
                  <a:srgbClr val="7F007F"/>
                </a:solidFill>
                <a:latin typeface="Arial"/>
                <a:cs typeface="Arial"/>
              </a:rPr>
              <a:t>+</a:t>
            </a:r>
            <a:r>
              <a:rPr sz="2541" b="1" dirty="0">
                <a:solidFill>
                  <a:srgbClr val="7F007F"/>
                </a:solidFill>
                <a:latin typeface="Arial"/>
                <a:cs typeface="Arial"/>
              </a:rPr>
              <a:t>)*	</a:t>
            </a:r>
            <a:r>
              <a:rPr sz="2541" b="1" dirty="0">
                <a:solidFill>
                  <a:srgbClr val="7F7F00"/>
                </a:solidFill>
                <a:latin typeface="Arial"/>
                <a:cs typeface="Arial"/>
              </a:rPr>
              <a:t>@	</a:t>
            </a:r>
            <a:r>
              <a:rPr sz="2541" b="1" dirty="0">
                <a:solidFill>
                  <a:srgbClr val="7F7F7F"/>
                </a:solidFill>
                <a:latin typeface="Arial"/>
                <a:cs typeface="Arial"/>
              </a:rPr>
              <a:t>a</a:t>
            </a:r>
            <a:r>
              <a:rPr sz="2178" b="1" baseline="32986" dirty="0">
                <a:solidFill>
                  <a:srgbClr val="7F7F7F"/>
                </a:solidFill>
                <a:latin typeface="Arial"/>
                <a:cs typeface="Arial"/>
              </a:rPr>
              <a:t>+</a:t>
            </a:r>
            <a:r>
              <a:rPr sz="2541" b="1" dirty="0">
                <a:solidFill>
                  <a:srgbClr val="7F7F7F"/>
                </a:solidFill>
                <a:latin typeface="Arial"/>
                <a:cs typeface="Arial"/>
              </a:rPr>
              <a:t>.a</a:t>
            </a:r>
            <a:r>
              <a:rPr sz="2178" b="1" baseline="32986" dirty="0">
                <a:solidFill>
                  <a:srgbClr val="7F7F7F"/>
                </a:solidFill>
                <a:latin typeface="Arial"/>
                <a:cs typeface="Arial"/>
              </a:rPr>
              <a:t>+	</a:t>
            </a:r>
            <a:r>
              <a:rPr sz="2541" b="1" dirty="0">
                <a:latin typeface="Arial"/>
                <a:cs typeface="Arial"/>
              </a:rPr>
              <a:t>(.a</a:t>
            </a:r>
            <a:r>
              <a:rPr sz="2178" b="1" baseline="32986" dirty="0">
                <a:latin typeface="Arial"/>
                <a:cs typeface="Arial"/>
              </a:rPr>
              <a:t>+</a:t>
            </a:r>
            <a:r>
              <a:rPr sz="2541" b="1" dirty="0">
                <a:latin typeface="Arial"/>
                <a:cs typeface="Arial"/>
              </a:rPr>
              <a:t>)*</a:t>
            </a:r>
            <a:endParaRPr sz="2541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577558" y="4355693"/>
            <a:ext cx="4941218" cy="1123772"/>
          </a:xfrm>
          <a:prstGeom prst="rect">
            <a:avLst/>
          </a:prstGeom>
        </p:spPr>
        <p:txBody>
          <a:bodyPr vert="horz" wrap="square" lIns="0" tIns="46104" rIns="0" bIns="0" rtlCol="0">
            <a:spAutoFit/>
          </a:bodyPr>
          <a:lstStyle/>
          <a:p>
            <a:pPr marL="11527" marR="4611" indent="92788" algn="ctr">
              <a:lnSpc>
                <a:spcPts val="2832"/>
              </a:lnSpc>
              <a:spcBef>
                <a:spcPts val="363"/>
              </a:spcBef>
            </a:pPr>
            <a:r>
              <a:rPr sz="2541" b="1" spc="-5" dirty="0">
                <a:solidFill>
                  <a:srgbClr val="007F7F"/>
                </a:solidFill>
                <a:latin typeface="Arial"/>
                <a:cs typeface="Arial"/>
                <a:hlinkClick r:id="rId2"/>
              </a:rPr>
              <a:t>cs143</a:t>
            </a:r>
            <a:r>
              <a:rPr sz="2541" b="1" spc="-5" dirty="0">
                <a:solidFill>
                  <a:srgbClr val="7F7F00"/>
                </a:solidFill>
                <a:latin typeface="Arial"/>
                <a:cs typeface="Arial"/>
                <a:hlinkClick r:id="rId2"/>
              </a:rPr>
              <a:t>@</a:t>
            </a:r>
            <a:r>
              <a:rPr sz="2541" b="1" spc="-5" dirty="0">
                <a:solidFill>
                  <a:srgbClr val="7F7F7F"/>
                </a:solidFill>
                <a:latin typeface="Arial"/>
                <a:cs typeface="Arial"/>
                <a:hlinkClick r:id="rId2"/>
              </a:rPr>
              <a:t>cs.stanford</a:t>
            </a:r>
            <a:r>
              <a:rPr sz="2541" b="1" spc="-5" dirty="0">
                <a:solidFill>
                  <a:srgbClr val="3B3B3B"/>
                </a:solidFill>
                <a:latin typeface="Arial"/>
                <a:cs typeface="Arial"/>
                <a:hlinkClick r:id="rId2"/>
              </a:rPr>
              <a:t>.edu </a:t>
            </a:r>
            <a:r>
              <a:rPr sz="2541" b="1" spc="-5" dirty="0">
                <a:solidFill>
                  <a:srgbClr val="3B3B3B"/>
                </a:solidFill>
                <a:latin typeface="Arial"/>
                <a:cs typeface="Arial"/>
              </a:rPr>
              <a:t> </a:t>
            </a:r>
            <a:r>
              <a:rPr sz="2541" b="1" spc="-5" dirty="0">
                <a:solidFill>
                  <a:srgbClr val="007F7F"/>
                </a:solidFill>
                <a:latin typeface="Arial"/>
                <a:cs typeface="Arial"/>
                <a:hlinkClick r:id="rId3"/>
              </a:rPr>
              <a:t>first</a:t>
            </a:r>
            <a:r>
              <a:rPr sz="2541" b="1" spc="-5" dirty="0">
                <a:solidFill>
                  <a:srgbClr val="7F007F"/>
                </a:solidFill>
                <a:latin typeface="Arial"/>
                <a:cs typeface="Arial"/>
                <a:hlinkClick r:id="rId3"/>
              </a:rPr>
              <a:t>.middle.last</a:t>
            </a:r>
            <a:r>
              <a:rPr sz="2541" b="1" spc="-5" dirty="0">
                <a:solidFill>
                  <a:srgbClr val="7F7F00"/>
                </a:solidFill>
                <a:latin typeface="Arial"/>
                <a:cs typeface="Arial"/>
                <a:hlinkClick r:id="rId3"/>
              </a:rPr>
              <a:t>@</a:t>
            </a:r>
            <a:r>
              <a:rPr sz="2541" b="1" spc="-5" dirty="0">
                <a:solidFill>
                  <a:srgbClr val="7F7F7F"/>
                </a:solidFill>
                <a:latin typeface="Arial"/>
                <a:cs typeface="Arial"/>
                <a:hlinkClick r:id="rId3"/>
              </a:rPr>
              <a:t>mail.site</a:t>
            </a:r>
            <a:r>
              <a:rPr sz="2541" b="1" spc="-5" dirty="0">
                <a:solidFill>
                  <a:srgbClr val="3B3B3B"/>
                </a:solidFill>
                <a:latin typeface="Arial"/>
                <a:cs typeface="Arial"/>
                <a:hlinkClick r:id="rId3"/>
              </a:rPr>
              <a:t>.org </a:t>
            </a:r>
            <a:r>
              <a:rPr sz="2541" b="1" spc="-5" dirty="0">
                <a:solidFill>
                  <a:srgbClr val="3B3B3B"/>
                </a:solidFill>
                <a:latin typeface="Arial"/>
                <a:cs typeface="Arial"/>
              </a:rPr>
              <a:t> </a:t>
            </a:r>
            <a:r>
              <a:rPr sz="2541" b="1" spc="-5" dirty="0">
                <a:solidFill>
                  <a:srgbClr val="007F7F"/>
                </a:solidFill>
                <a:latin typeface="Arial"/>
                <a:cs typeface="Arial"/>
                <a:hlinkClick r:id="rId4"/>
              </a:rPr>
              <a:t>barac</a:t>
            </a:r>
            <a:r>
              <a:rPr sz="2541" b="1" spc="18" dirty="0">
                <a:solidFill>
                  <a:srgbClr val="007F7F"/>
                </a:solidFill>
                <a:latin typeface="Arial"/>
                <a:cs typeface="Arial"/>
                <a:hlinkClick r:id="rId4"/>
              </a:rPr>
              <a:t>k</a:t>
            </a:r>
            <a:r>
              <a:rPr sz="2541" b="1" dirty="0">
                <a:solidFill>
                  <a:srgbClr val="7F007F"/>
                </a:solidFill>
                <a:latin typeface="Arial"/>
                <a:cs typeface="Arial"/>
                <a:hlinkClick r:id="rId4"/>
              </a:rPr>
              <a:t>.</a:t>
            </a:r>
            <a:r>
              <a:rPr sz="2541" b="1" spc="-14" dirty="0">
                <a:solidFill>
                  <a:srgbClr val="7F007F"/>
                </a:solidFill>
                <a:latin typeface="Arial"/>
                <a:cs typeface="Arial"/>
                <a:hlinkClick r:id="rId4"/>
              </a:rPr>
              <a:t>o</a:t>
            </a:r>
            <a:r>
              <a:rPr sz="2541" b="1" spc="-5" dirty="0">
                <a:solidFill>
                  <a:srgbClr val="7F007F"/>
                </a:solidFill>
                <a:latin typeface="Arial"/>
                <a:cs typeface="Arial"/>
                <a:hlinkClick r:id="rId4"/>
              </a:rPr>
              <a:t>ba</a:t>
            </a:r>
            <a:r>
              <a:rPr sz="2541" b="1" spc="-14" dirty="0">
                <a:solidFill>
                  <a:srgbClr val="7F007F"/>
                </a:solidFill>
                <a:latin typeface="Arial"/>
                <a:cs typeface="Arial"/>
                <a:hlinkClick r:id="rId4"/>
              </a:rPr>
              <a:t>m</a:t>
            </a:r>
            <a:r>
              <a:rPr sz="2541" b="1" spc="9" dirty="0">
                <a:solidFill>
                  <a:srgbClr val="7F007F"/>
                </a:solidFill>
                <a:latin typeface="Arial"/>
                <a:cs typeface="Arial"/>
                <a:hlinkClick r:id="rId4"/>
              </a:rPr>
              <a:t>a</a:t>
            </a:r>
            <a:r>
              <a:rPr sz="2541" b="1" spc="-5" dirty="0">
                <a:solidFill>
                  <a:srgbClr val="7F7F00"/>
                </a:solidFill>
                <a:latin typeface="Arial"/>
                <a:cs typeface="Arial"/>
                <a:hlinkClick r:id="rId4"/>
              </a:rPr>
              <a:t>@</a:t>
            </a:r>
            <a:r>
              <a:rPr sz="2541" b="1" spc="-9" dirty="0">
                <a:solidFill>
                  <a:srgbClr val="7F7F7F"/>
                </a:solidFill>
                <a:latin typeface="Arial"/>
                <a:cs typeface="Arial"/>
                <a:hlinkClick r:id="rId4"/>
              </a:rPr>
              <a:t>w</a:t>
            </a:r>
            <a:r>
              <a:rPr sz="2541" b="1" spc="-14" dirty="0">
                <a:solidFill>
                  <a:srgbClr val="7F7F7F"/>
                </a:solidFill>
                <a:latin typeface="Arial"/>
                <a:cs typeface="Arial"/>
                <a:hlinkClick r:id="rId4"/>
              </a:rPr>
              <a:t>h</a:t>
            </a:r>
            <a:r>
              <a:rPr sz="2541" b="1" dirty="0">
                <a:solidFill>
                  <a:srgbClr val="7F7F7F"/>
                </a:solidFill>
                <a:latin typeface="Arial"/>
                <a:cs typeface="Arial"/>
                <a:hlinkClick r:id="rId4"/>
              </a:rPr>
              <a:t>i</a:t>
            </a:r>
            <a:r>
              <a:rPr sz="2541" b="1" spc="5" dirty="0">
                <a:solidFill>
                  <a:srgbClr val="7F7F7F"/>
                </a:solidFill>
                <a:latin typeface="Arial"/>
                <a:cs typeface="Arial"/>
                <a:hlinkClick r:id="rId4"/>
              </a:rPr>
              <a:t>t</a:t>
            </a:r>
            <a:r>
              <a:rPr sz="2541" b="1" spc="-5" dirty="0">
                <a:solidFill>
                  <a:srgbClr val="7F7F7F"/>
                </a:solidFill>
                <a:latin typeface="Arial"/>
                <a:cs typeface="Arial"/>
                <a:hlinkClick r:id="rId4"/>
              </a:rPr>
              <a:t>e</a:t>
            </a:r>
            <a:r>
              <a:rPr sz="2541" b="1" spc="-9" dirty="0">
                <a:solidFill>
                  <a:srgbClr val="7F7F7F"/>
                </a:solidFill>
                <a:latin typeface="Arial"/>
                <a:cs typeface="Arial"/>
                <a:hlinkClick r:id="rId4"/>
              </a:rPr>
              <a:t>h</a:t>
            </a:r>
            <a:r>
              <a:rPr sz="2541" b="1" spc="-5" dirty="0">
                <a:solidFill>
                  <a:srgbClr val="7F7F7F"/>
                </a:solidFill>
                <a:latin typeface="Arial"/>
                <a:cs typeface="Arial"/>
                <a:hlinkClick r:id="rId4"/>
              </a:rPr>
              <a:t>o</a:t>
            </a:r>
            <a:r>
              <a:rPr sz="2541" b="1" spc="-14" dirty="0">
                <a:solidFill>
                  <a:srgbClr val="7F7F7F"/>
                </a:solidFill>
                <a:latin typeface="Arial"/>
                <a:cs typeface="Arial"/>
                <a:hlinkClick r:id="rId4"/>
              </a:rPr>
              <a:t>u</a:t>
            </a:r>
            <a:r>
              <a:rPr sz="2541" b="1" spc="-5" dirty="0">
                <a:solidFill>
                  <a:srgbClr val="7F7F7F"/>
                </a:solidFill>
                <a:latin typeface="Arial"/>
                <a:cs typeface="Arial"/>
                <a:hlinkClick r:id="rId4"/>
              </a:rPr>
              <a:t>se</a:t>
            </a:r>
            <a:r>
              <a:rPr sz="2541" b="1" dirty="0">
                <a:solidFill>
                  <a:srgbClr val="7F7F7F"/>
                </a:solidFill>
                <a:latin typeface="Arial"/>
                <a:cs typeface="Arial"/>
                <a:hlinkClick r:id="rId4"/>
              </a:rPr>
              <a:t>.</a:t>
            </a:r>
            <a:r>
              <a:rPr sz="2541" b="1" spc="-14" dirty="0">
                <a:solidFill>
                  <a:srgbClr val="7F7F7F"/>
                </a:solidFill>
                <a:latin typeface="Arial"/>
                <a:cs typeface="Arial"/>
                <a:hlinkClick r:id="rId4"/>
              </a:rPr>
              <a:t>g</a:t>
            </a:r>
            <a:r>
              <a:rPr sz="2541" b="1" spc="-5" dirty="0">
                <a:solidFill>
                  <a:srgbClr val="7F7F7F"/>
                </a:solidFill>
                <a:latin typeface="Arial"/>
                <a:cs typeface="Arial"/>
                <a:hlinkClick r:id="rId4"/>
              </a:rPr>
              <a:t>ov</a:t>
            </a:r>
            <a:endParaRPr sz="2541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0430263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8475" y="506452"/>
            <a:ext cx="7441794" cy="626102"/>
          </a:xfrm>
          <a:prstGeom prst="rect">
            <a:avLst/>
          </a:prstGeom>
        </p:spPr>
        <p:txBody>
          <a:bodyPr vert="horz" wrap="square" lIns="0" tIns="11526" rIns="0" bIns="0" rtlCol="0" anchor="ctr">
            <a:spAutoFit/>
          </a:bodyPr>
          <a:lstStyle/>
          <a:p>
            <a:pPr marL="11527">
              <a:lnSpc>
                <a:spcPct val="100000"/>
              </a:lnSpc>
              <a:spcBef>
                <a:spcPts val="91"/>
              </a:spcBef>
            </a:pPr>
            <a:r>
              <a:rPr sz="3993" spc="309" dirty="0"/>
              <a:t>Applied </a:t>
            </a:r>
            <a:r>
              <a:rPr sz="3993" spc="390" dirty="0"/>
              <a:t>Regular</a:t>
            </a:r>
            <a:r>
              <a:rPr sz="3993" spc="386" dirty="0"/>
              <a:t> </a:t>
            </a:r>
            <a:r>
              <a:rPr sz="3993" spc="336" dirty="0"/>
              <a:t>Expressions</a:t>
            </a:r>
            <a:endParaRPr sz="3993"/>
          </a:p>
        </p:txBody>
      </p:sp>
      <p:sp>
        <p:nvSpPr>
          <p:cNvPr id="3" name="object 3"/>
          <p:cNvSpPr txBox="1"/>
          <p:nvPr/>
        </p:nvSpPr>
        <p:spPr>
          <a:xfrm>
            <a:off x="2064188" y="1692023"/>
            <a:ext cx="138889" cy="187466"/>
          </a:xfrm>
          <a:prstGeom prst="rect">
            <a:avLst/>
          </a:prstGeom>
        </p:spPr>
        <p:txBody>
          <a:bodyPr vert="horz" wrap="square" lIns="0" tIns="12679" rIns="0" bIns="0" rtlCol="0">
            <a:spAutoFit/>
          </a:bodyPr>
          <a:lstStyle/>
          <a:p>
            <a:pPr marL="11527">
              <a:spcBef>
                <a:spcPts val="100"/>
              </a:spcBef>
            </a:pPr>
            <a:r>
              <a:rPr sz="1135" spc="222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135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64188" y="2616413"/>
            <a:ext cx="138889" cy="187466"/>
          </a:xfrm>
          <a:prstGeom prst="rect">
            <a:avLst/>
          </a:prstGeom>
        </p:spPr>
        <p:txBody>
          <a:bodyPr vert="horz" wrap="square" lIns="0" tIns="12679" rIns="0" bIns="0" rtlCol="0">
            <a:spAutoFit/>
          </a:bodyPr>
          <a:lstStyle/>
          <a:p>
            <a:pPr marL="11527">
              <a:spcBef>
                <a:spcPts val="100"/>
              </a:spcBef>
            </a:pPr>
            <a:r>
              <a:rPr sz="1135" spc="222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135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58101" y="1574459"/>
            <a:ext cx="7342670" cy="1351364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2541" spc="250" dirty="0">
                <a:solidFill>
                  <a:srgbClr val="3B3B3B"/>
                </a:solidFill>
                <a:latin typeface="Cambria"/>
                <a:cs typeface="Cambria"/>
              </a:rPr>
              <a:t>Suppose </a:t>
            </a:r>
            <a:r>
              <a:rPr sz="2541" spc="185" dirty="0">
                <a:solidFill>
                  <a:srgbClr val="3B3B3B"/>
                </a:solidFill>
                <a:latin typeface="Cambria"/>
                <a:cs typeface="Cambria"/>
              </a:rPr>
              <a:t>our </a:t>
            </a:r>
            <a:r>
              <a:rPr sz="2541" spc="218" dirty="0">
                <a:solidFill>
                  <a:srgbClr val="3B3B3B"/>
                </a:solidFill>
                <a:latin typeface="Cambria"/>
                <a:cs typeface="Cambria"/>
              </a:rPr>
              <a:t>alphabet </a:t>
            </a:r>
            <a:r>
              <a:rPr sz="2541" spc="163" dirty="0">
                <a:solidFill>
                  <a:srgbClr val="3B3B3B"/>
                </a:solidFill>
                <a:latin typeface="Cambria"/>
                <a:cs typeface="Cambria"/>
              </a:rPr>
              <a:t>is </a:t>
            </a:r>
            <a:r>
              <a:rPr sz="2541" b="1" spc="141" dirty="0">
                <a:solidFill>
                  <a:srgbClr val="3B3B3B"/>
                </a:solidFill>
                <a:latin typeface="Courier New"/>
                <a:cs typeface="Courier New"/>
              </a:rPr>
              <a:t>a</a:t>
            </a:r>
            <a:r>
              <a:rPr sz="2541" spc="141" dirty="0">
                <a:solidFill>
                  <a:srgbClr val="3B3B3B"/>
                </a:solidFill>
                <a:latin typeface="Cambria"/>
                <a:cs typeface="Cambria"/>
              </a:rPr>
              <a:t>, </a:t>
            </a:r>
            <a:r>
              <a:rPr sz="2541" b="1" spc="431" dirty="0">
                <a:solidFill>
                  <a:srgbClr val="3B3B3B"/>
                </a:solidFill>
                <a:latin typeface="Trebuchet MS"/>
                <a:cs typeface="Trebuchet MS"/>
              </a:rPr>
              <a:t>@</a:t>
            </a:r>
            <a:r>
              <a:rPr sz="2541" spc="431" dirty="0">
                <a:solidFill>
                  <a:srgbClr val="3B3B3B"/>
                </a:solidFill>
                <a:latin typeface="Cambria"/>
                <a:cs typeface="Cambria"/>
              </a:rPr>
              <a:t>, </a:t>
            </a:r>
            <a:r>
              <a:rPr sz="2541" spc="231" dirty="0">
                <a:solidFill>
                  <a:srgbClr val="3B3B3B"/>
                </a:solidFill>
                <a:latin typeface="Cambria"/>
                <a:cs typeface="Cambria"/>
              </a:rPr>
              <a:t>and </a:t>
            </a:r>
            <a:r>
              <a:rPr sz="2541" b="1" spc="113" dirty="0">
                <a:solidFill>
                  <a:srgbClr val="3B3B3B"/>
                </a:solidFill>
                <a:latin typeface="Trebuchet MS"/>
                <a:cs typeface="Trebuchet MS"/>
              </a:rPr>
              <a:t>.</a:t>
            </a:r>
            <a:r>
              <a:rPr sz="2541" spc="113" dirty="0">
                <a:solidFill>
                  <a:srgbClr val="3B3B3B"/>
                </a:solidFill>
                <a:latin typeface="Cambria"/>
                <a:cs typeface="Cambria"/>
              </a:rPr>
              <a:t>, </a:t>
            </a:r>
            <a:r>
              <a:rPr sz="2541" spc="218" dirty="0">
                <a:solidFill>
                  <a:srgbClr val="3B3B3B"/>
                </a:solidFill>
                <a:latin typeface="Cambria"/>
                <a:cs typeface="Cambria"/>
              </a:rPr>
              <a:t>where</a:t>
            </a:r>
            <a:r>
              <a:rPr sz="2541" spc="449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541" b="1" dirty="0">
                <a:solidFill>
                  <a:srgbClr val="3B3B3B"/>
                </a:solidFill>
                <a:latin typeface="Courier New"/>
                <a:cs typeface="Courier New"/>
              </a:rPr>
              <a:t>a</a:t>
            </a:r>
            <a:endParaRPr sz="2541">
              <a:latin typeface="Courier New"/>
              <a:cs typeface="Courier New"/>
            </a:endParaRPr>
          </a:p>
          <a:p>
            <a:pPr marL="11527">
              <a:spcBef>
                <a:spcPts val="64"/>
              </a:spcBef>
            </a:pPr>
            <a:r>
              <a:rPr sz="2541" spc="208" dirty="0">
                <a:solidFill>
                  <a:srgbClr val="3B3B3B"/>
                </a:solidFill>
                <a:latin typeface="Cambria"/>
                <a:cs typeface="Cambria"/>
              </a:rPr>
              <a:t>represents </a:t>
            </a:r>
            <a:r>
              <a:rPr sz="2541" spc="254" dirty="0">
                <a:solidFill>
                  <a:srgbClr val="3B3B3B"/>
                </a:solidFill>
                <a:latin typeface="Cambria"/>
                <a:cs typeface="Cambria"/>
              </a:rPr>
              <a:t>“some</a:t>
            </a:r>
            <a:r>
              <a:rPr sz="2541" spc="268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541" spc="182" dirty="0">
                <a:solidFill>
                  <a:srgbClr val="3B3B3B"/>
                </a:solidFill>
                <a:latin typeface="Cambria"/>
                <a:cs typeface="Cambria"/>
              </a:rPr>
              <a:t>letter.”</a:t>
            </a:r>
            <a:endParaRPr sz="2541">
              <a:latin typeface="Cambria"/>
              <a:cs typeface="Cambria"/>
            </a:endParaRPr>
          </a:p>
          <a:p>
            <a:pPr marL="11527">
              <a:spcBef>
                <a:spcPts val="1180"/>
              </a:spcBef>
            </a:pPr>
            <a:r>
              <a:rPr sz="2541" spc="250" dirty="0">
                <a:solidFill>
                  <a:srgbClr val="3B3B3B"/>
                </a:solidFill>
                <a:latin typeface="Cambria"/>
                <a:cs typeface="Cambria"/>
              </a:rPr>
              <a:t>A </a:t>
            </a:r>
            <a:r>
              <a:rPr sz="2541" spc="222" dirty="0">
                <a:solidFill>
                  <a:srgbClr val="3B3B3B"/>
                </a:solidFill>
                <a:latin typeface="Cambria"/>
                <a:cs typeface="Cambria"/>
              </a:rPr>
              <a:t>regular </a:t>
            </a:r>
            <a:r>
              <a:rPr sz="2541" spc="195" dirty="0">
                <a:solidFill>
                  <a:srgbClr val="3B3B3B"/>
                </a:solidFill>
                <a:latin typeface="Cambria"/>
                <a:cs typeface="Cambria"/>
              </a:rPr>
              <a:t>expression </a:t>
            </a:r>
            <a:r>
              <a:rPr sz="2541" spc="163" dirty="0">
                <a:solidFill>
                  <a:srgbClr val="3B3B3B"/>
                </a:solidFill>
                <a:latin typeface="Cambria"/>
                <a:cs typeface="Cambria"/>
              </a:rPr>
              <a:t>for </a:t>
            </a:r>
            <a:r>
              <a:rPr sz="2541" spc="208" dirty="0">
                <a:solidFill>
                  <a:srgbClr val="3B3B3B"/>
                </a:solidFill>
                <a:latin typeface="Cambria"/>
                <a:cs typeface="Cambria"/>
              </a:rPr>
              <a:t>email </a:t>
            </a:r>
            <a:r>
              <a:rPr sz="2541" spc="218" dirty="0">
                <a:solidFill>
                  <a:srgbClr val="3B3B3B"/>
                </a:solidFill>
                <a:latin typeface="Cambria"/>
                <a:cs typeface="Cambria"/>
              </a:rPr>
              <a:t>addresses</a:t>
            </a:r>
            <a:r>
              <a:rPr sz="2541" spc="394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541" spc="159" dirty="0">
                <a:solidFill>
                  <a:srgbClr val="3B3B3B"/>
                </a:solidFill>
                <a:latin typeface="Cambria"/>
                <a:cs typeface="Cambria"/>
              </a:rPr>
              <a:t>is</a:t>
            </a:r>
            <a:endParaRPr sz="2541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142334" y="3301061"/>
            <a:ext cx="357308" cy="402771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34580">
              <a:spcBef>
                <a:spcPts val="91"/>
              </a:spcBef>
            </a:pPr>
            <a:r>
              <a:rPr sz="3812" b="1" baseline="-18849" dirty="0">
                <a:solidFill>
                  <a:srgbClr val="007F7F"/>
                </a:solidFill>
                <a:latin typeface="Arial"/>
                <a:cs typeface="Arial"/>
              </a:rPr>
              <a:t>a</a:t>
            </a:r>
            <a:r>
              <a:rPr sz="1452" b="1" dirty="0">
                <a:solidFill>
                  <a:srgbClr val="007F7F"/>
                </a:solidFill>
                <a:latin typeface="Arial"/>
                <a:cs typeface="Arial"/>
              </a:rPr>
              <a:t>+</a:t>
            </a:r>
            <a:endParaRPr sz="1452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732468" y="3408253"/>
            <a:ext cx="3521208" cy="402643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57633">
              <a:spcBef>
                <a:spcPts val="91"/>
              </a:spcBef>
              <a:tabLst>
                <a:tab pos="987246" algn="l"/>
                <a:tab pos="1639647" algn="l"/>
                <a:tab pos="2754262" algn="l"/>
              </a:tabLst>
            </a:pPr>
            <a:r>
              <a:rPr sz="2541" b="1" dirty="0">
                <a:solidFill>
                  <a:srgbClr val="7F007F"/>
                </a:solidFill>
                <a:latin typeface="Arial"/>
                <a:cs typeface="Arial"/>
              </a:rPr>
              <a:t>(.a</a:t>
            </a:r>
            <a:r>
              <a:rPr sz="2178" b="1" baseline="32986" dirty="0">
                <a:solidFill>
                  <a:srgbClr val="7F007F"/>
                </a:solidFill>
                <a:latin typeface="Arial"/>
                <a:cs typeface="Arial"/>
              </a:rPr>
              <a:t>+</a:t>
            </a:r>
            <a:r>
              <a:rPr sz="2541" b="1" dirty="0">
                <a:solidFill>
                  <a:srgbClr val="7F007F"/>
                </a:solidFill>
                <a:latin typeface="Arial"/>
                <a:cs typeface="Arial"/>
              </a:rPr>
              <a:t>)*	</a:t>
            </a:r>
            <a:r>
              <a:rPr sz="2541" b="1" dirty="0">
                <a:solidFill>
                  <a:srgbClr val="7F7F00"/>
                </a:solidFill>
                <a:latin typeface="Arial"/>
                <a:cs typeface="Arial"/>
              </a:rPr>
              <a:t>@	</a:t>
            </a:r>
            <a:r>
              <a:rPr sz="2541" b="1" dirty="0">
                <a:solidFill>
                  <a:srgbClr val="7F7F7F"/>
                </a:solidFill>
                <a:latin typeface="Arial"/>
                <a:cs typeface="Arial"/>
              </a:rPr>
              <a:t>a</a:t>
            </a:r>
            <a:r>
              <a:rPr sz="2178" b="1" baseline="32986" dirty="0">
                <a:solidFill>
                  <a:srgbClr val="7F7F7F"/>
                </a:solidFill>
                <a:latin typeface="Arial"/>
                <a:cs typeface="Arial"/>
              </a:rPr>
              <a:t>+</a:t>
            </a:r>
            <a:r>
              <a:rPr sz="2541" b="1" dirty="0">
                <a:latin typeface="Arial"/>
                <a:cs typeface="Arial"/>
              </a:rPr>
              <a:t>.a</a:t>
            </a:r>
            <a:r>
              <a:rPr sz="2178" b="1" baseline="32986" dirty="0">
                <a:latin typeface="Arial"/>
                <a:cs typeface="Arial"/>
              </a:rPr>
              <a:t>+	</a:t>
            </a:r>
            <a:r>
              <a:rPr sz="2541" b="1" dirty="0">
                <a:latin typeface="Arial"/>
                <a:cs typeface="Arial"/>
              </a:rPr>
              <a:t>(.a</a:t>
            </a:r>
            <a:r>
              <a:rPr sz="2178" b="1" baseline="32986" dirty="0">
                <a:latin typeface="Arial"/>
                <a:cs typeface="Arial"/>
              </a:rPr>
              <a:t>+</a:t>
            </a:r>
            <a:r>
              <a:rPr sz="2541" b="1" dirty="0">
                <a:latin typeface="Arial"/>
                <a:cs typeface="Arial"/>
              </a:rPr>
              <a:t>)*</a:t>
            </a:r>
            <a:endParaRPr sz="2541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577558" y="4355693"/>
            <a:ext cx="4942370" cy="1123772"/>
          </a:xfrm>
          <a:prstGeom prst="rect">
            <a:avLst/>
          </a:prstGeom>
        </p:spPr>
        <p:txBody>
          <a:bodyPr vert="horz" wrap="square" lIns="0" tIns="46104" rIns="0" bIns="0" rtlCol="0">
            <a:spAutoFit/>
          </a:bodyPr>
          <a:lstStyle/>
          <a:p>
            <a:pPr marL="11527" marR="4611" indent="92212" algn="ctr">
              <a:lnSpc>
                <a:spcPts val="2832"/>
              </a:lnSpc>
              <a:spcBef>
                <a:spcPts val="363"/>
              </a:spcBef>
            </a:pPr>
            <a:r>
              <a:rPr sz="2541" b="1" spc="-5" dirty="0">
                <a:solidFill>
                  <a:srgbClr val="007F7F"/>
                </a:solidFill>
                <a:latin typeface="Arial"/>
                <a:cs typeface="Arial"/>
                <a:hlinkClick r:id="rId2"/>
              </a:rPr>
              <a:t>cs143</a:t>
            </a:r>
            <a:r>
              <a:rPr sz="2541" b="1" spc="-5" dirty="0">
                <a:solidFill>
                  <a:srgbClr val="7F7F00"/>
                </a:solidFill>
                <a:latin typeface="Arial"/>
                <a:cs typeface="Arial"/>
                <a:hlinkClick r:id="rId2"/>
              </a:rPr>
              <a:t>@</a:t>
            </a:r>
            <a:r>
              <a:rPr sz="2541" b="1" spc="-5" dirty="0">
                <a:solidFill>
                  <a:srgbClr val="7F7F7F"/>
                </a:solidFill>
                <a:latin typeface="Arial"/>
                <a:cs typeface="Arial"/>
                <a:hlinkClick r:id="rId2"/>
              </a:rPr>
              <a:t>cs</a:t>
            </a:r>
            <a:r>
              <a:rPr sz="2541" b="1" spc="-5" dirty="0">
                <a:solidFill>
                  <a:srgbClr val="3B3B3B"/>
                </a:solidFill>
                <a:latin typeface="Arial"/>
                <a:cs typeface="Arial"/>
                <a:hlinkClick r:id="rId2"/>
              </a:rPr>
              <a:t>.stanford.edu </a:t>
            </a:r>
            <a:r>
              <a:rPr sz="2541" b="1" spc="-5" dirty="0">
                <a:solidFill>
                  <a:srgbClr val="3B3B3B"/>
                </a:solidFill>
                <a:latin typeface="Arial"/>
                <a:cs typeface="Arial"/>
              </a:rPr>
              <a:t> </a:t>
            </a:r>
            <a:r>
              <a:rPr sz="2541" b="1" spc="-5" dirty="0">
                <a:solidFill>
                  <a:srgbClr val="007F7F"/>
                </a:solidFill>
                <a:latin typeface="Arial"/>
                <a:cs typeface="Arial"/>
                <a:hlinkClick r:id="rId3"/>
              </a:rPr>
              <a:t>first</a:t>
            </a:r>
            <a:r>
              <a:rPr sz="2541" b="1" spc="-5" dirty="0">
                <a:solidFill>
                  <a:srgbClr val="7F007F"/>
                </a:solidFill>
                <a:latin typeface="Arial"/>
                <a:cs typeface="Arial"/>
                <a:hlinkClick r:id="rId3"/>
              </a:rPr>
              <a:t>.middle.last</a:t>
            </a:r>
            <a:r>
              <a:rPr sz="2541" b="1" spc="-5" dirty="0">
                <a:solidFill>
                  <a:srgbClr val="7F7F00"/>
                </a:solidFill>
                <a:latin typeface="Arial"/>
                <a:cs typeface="Arial"/>
                <a:hlinkClick r:id="rId3"/>
              </a:rPr>
              <a:t>@</a:t>
            </a:r>
            <a:r>
              <a:rPr sz="2541" b="1" spc="-5" dirty="0">
                <a:solidFill>
                  <a:srgbClr val="7F7F7F"/>
                </a:solidFill>
                <a:latin typeface="Arial"/>
                <a:cs typeface="Arial"/>
                <a:hlinkClick r:id="rId3"/>
              </a:rPr>
              <a:t>mail</a:t>
            </a:r>
            <a:r>
              <a:rPr sz="2541" b="1" spc="-5" dirty="0">
                <a:solidFill>
                  <a:srgbClr val="3B3B3B"/>
                </a:solidFill>
                <a:latin typeface="Arial"/>
                <a:cs typeface="Arial"/>
                <a:hlinkClick r:id="rId3"/>
              </a:rPr>
              <a:t>.site.org </a:t>
            </a:r>
            <a:r>
              <a:rPr sz="2541" b="1" spc="-5" dirty="0">
                <a:solidFill>
                  <a:srgbClr val="3B3B3B"/>
                </a:solidFill>
                <a:latin typeface="Arial"/>
                <a:cs typeface="Arial"/>
              </a:rPr>
              <a:t> </a:t>
            </a:r>
            <a:r>
              <a:rPr sz="2541" b="1" spc="-5" dirty="0">
                <a:solidFill>
                  <a:srgbClr val="007F7F"/>
                </a:solidFill>
                <a:latin typeface="Arial"/>
                <a:cs typeface="Arial"/>
                <a:hlinkClick r:id="rId4"/>
              </a:rPr>
              <a:t>barac</a:t>
            </a:r>
            <a:r>
              <a:rPr sz="2541" b="1" spc="18" dirty="0">
                <a:solidFill>
                  <a:srgbClr val="007F7F"/>
                </a:solidFill>
                <a:latin typeface="Arial"/>
                <a:cs typeface="Arial"/>
                <a:hlinkClick r:id="rId4"/>
              </a:rPr>
              <a:t>k</a:t>
            </a:r>
            <a:r>
              <a:rPr sz="2541" b="1" dirty="0">
                <a:solidFill>
                  <a:srgbClr val="7F007F"/>
                </a:solidFill>
                <a:latin typeface="Arial"/>
                <a:cs typeface="Arial"/>
                <a:hlinkClick r:id="rId4"/>
              </a:rPr>
              <a:t>.</a:t>
            </a:r>
            <a:r>
              <a:rPr sz="2541" b="1" spc="-14" dirty="0">
                <a:solidFill>
                  <a:srgbClr val="7F007F"/>
                </a:solidFill>
                <a:latin typeface="Arial"/>
                <a:cs typeface="Arial"/>
                <a:hlinkClick r:id="rId4"/>
              </a:rPr>
              <a:t>o</a:t>
            </a:r>
            <a:r>
              <a:rPr sz="2541" b="1" spc="-5" dirty="0">
                <a:solidFill>
                  <a:srgbClr val="7F007F"/>
                </a:solidFill>
                <a:latin typeface="Arial"/>
                <a:cs typeface="Arial"/>
                <a:hlinkClick r:id="rId4"/>
              </a:rPr>
              <a:t>ba</a:t>
            </a:r>
            <a:r>
              <a:rPr sz="2541" b="1" spc="-14" dirty="0">
                <a:solidFill>
                  <a:srgbClr val="7F007F"/>
                </a:solidFill>
                <a:latin typeface="Arial"/>
                <a:cs typeface="Arial"/>
                <a:hlinkClick r:id="rId4"/>
              </a:rPr>
              <a:t>m</a:t>
            </a:r>
            <a:r>
              <a:rPr sz="2541" b="1" spc="9" dirty="0">
                <a:solidFill>
                  <a:srgbClr val="7F007F"/>
                </a:solidFill>
                <a:latin typeface="Arial"/>
                <a:cs typeface="Arial"/>
                <a:hlinkClick r:id="rId4"/>
              </a:rPr>
              <a:t>a</a:t>
            </a:r>
            <a:r>
              <a:rPr sz="2541" b="1" spc="-5" dirty="0">
                <a:solidFill>
                  <a:srgbClr val="7F7F00"/>
                </a:solidFill>
                <a:latin typeface="Arial"/>
                <a:cs typeface="Arial"/>
                <a:hlinkClick r:id="rId4"/>
              </a:rPr>
              <a:t>@</a:t>
            </a:r>
            <a:r>
              <a:rPr sz="2541" b="1" spc="-9" dirty="0">
                <a:solidFill>
                  <a:srgbClr val="7F7F7F"/>
                </a:solidFill>
                <a:latin typeface="Arial"/>
                <a:cs typeface="Arial"/>
                <a:hlinkClick r:id="rId4"/>
              </a:rPr>
              <a:t>w</a:t>
            </a:r>
            <a:r>
              <a:rPr sz="2541" b="1" spc="-14" dirty="0">
                <a:solidFill>
                  <a:srgbClr val="7F7F7F"/>
                </a:solidFill>
                <a:latin typeface="Arial"/>
                <a:cs typeface="Arial"/>
                <a:hlinkClick r:id="rId4"/>
              </a:rPr>
              <a:t>h</a:t>
            </a:r>
            <a:r>
              <a:rPr sz="2541" b="1" dirty="0">
                <a:solidFill>
                  <a:srgbClr val="7F7F7F"/>
                </a:solidFill>
                <a:latin typeface="Arial"/>
                <a:cs typeface="Arial"/>
                <a:hlinkClick r:id="rId4"/>
              </a:rPr>
              <a:t>i</a:t>
            </a:r>
            <a:r>
              <a:rPr sz="2541" b="1" spc="5" dirty="0">
                <a:solidFill>
                  <a:srgbClr val="7F7F7F"/>
                </a:solidFill>
                <a:latin typeface="Arial"/>
                <a:cs typeface="Arial"/>
                <a:hlinkClick r:id="rId4"/>
              </a:rPr>
              <a:t>t</a:t>
            </a:r>
            <a:r>
              <a:rPr sz="2541" b="1" spc="-5" dirty="0">
                <a:solidFill>
                  <a:srgbClr val="7F7F7F"/>
                </a:solidFill>
                <a:latin typeface="Arial"/>
                <a:cs typeface="Arial"/>
                <a:hlinkClick r:id="rId4"/>
              </a:rPr>
              <a:t>e</a:t>
            </a:r>
            <a:r>
              <a:rPr sz="2541" b="1" spc="-9" dirty="0">
                <a:solidFill>
                  <a:srgbClr val="7F7F7F"/>
                </a:solidFill>
                <a:latin typeface="Arial"/>
                <a:cs typeface="Arial"/>
                <a:hlinkClick r:id="rId4"/>
              </a:rPr>
              <a:t>h</a:t>
            </a:r>
            <a:r>
              <a:rPr sz="2541" b="1" spc="-5" dirty="0">
                <a:solidFill>
                  <a:srgbClr val="7F7F7F"/>
                </a:solidFill>
                <a:latin typeface="Arial"/>
                <a:cs typeface="Arial"/>
                <a:hlinkClick r:id="rId4"/>
              </a:rPr>
              <a:t>o</a:t>
            </a:r>
            <a:r>
              <a:rPr sz="2541" b="1" spc="-14" dirty="0">
                <a:solidFill>
                  <a:srgbClr val="7F7F7F"/>
                </a:solidFill>
                <a:latin typeface="Arial"/>
                <a:cs typeface="Arial"/>
                <a:hlinkClick r:id="rId4"/>
              </a:rPr>
              <a:t>u</a:t>
            </a:r>
            <a:r>
              <a:rPr sz="2541" b="1" spc="-5" dirty="0">
                <a:solidFill>
                  <a:srgbClr val="7F7F7F"/>
                </a:solidFill>
                <a:latin typeface="Arial"/>
                <a:cs typeface="Arial"/>
                <a:hlinkClick r:id="rId4"/>
              </a:rPr>
              <a:t>s</a:t>
            </a:r>
            <a:r>
              <a:rPr sz="2541" b="1" spc="9" dirty="0">
                <a:solidFill>
                  <a:srgbClr val="7F7F7F"/>
                </a:solidFill>
                <a:latin typeface="Arial"/>
                <a:cs typeface="Arial"/>
                <a:hlinkClick r:id="rId4"/>
              </a:rPr>
              <a:t>e</a:t>
            </a:r>
            <a:r>
              <a:rPr sz="2541" b="1" dirty="0">
                <a:solidFill>
                  <a:srgbClr val="3B3B3B"/>
                </a:solidFill>
                <a:latin typeface="Arial"/>
                <a:cs typeface="Arial"/>
                <a:hlinkClick r:id="rId4"/>
              </a:rPr>
              <a:t>.</a:t>
            </a:r>
            <a:r>
              <a:rPr sz="2541" b="1" spc="-14" dirty="0">
                <a:solidFill>
                  <a:srgbClr val="3B3B3B"/>
                </a:solidFill>
                <a:latin typeface="Arial"/>
                <a:cs typeface="Arial"/>
                <a:hlinkClick r:id="rId4"/>
              </a:rPr>
              <a:t>g</a:t>
            </a:r>
            <a:r>
              <a:rPr sz="2541" b="1" spc="-5" dirty="0">
                <a:solidFill>
                  <a:srgbClr val="3B3B3B"/>
                </a:solidFill>
                <a:latin typeface="Arial"/>
                <a:cs typeface="Arial"/>
                <a:hlinkClick r:id="rId4"/>
              </a:rPr>
              <a:t>ov</a:t>
            </a:r>
            <a:endParaRPr sz="2541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5447076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8475" y="506452"/>
            <a:ext cx="7441794" cy="626102"/>
          </a:xfrm>
          <a:prstGeom prst="rect">
            <a:avLst/>
          </a:prstGeom>
        </p:spPr>
        <p:txBody>
          <a:bodyPr vert="horz" wrap="square" lIns="0" tIns="11526" rIns="0" bIns="0" rtlCol="0" anchor="ctr">
            <a:spAutoFit/>
          </a:bodyPr>
          <a:lstStyle/>
          <a:p>
            <a:pPr marL="11527">
              <a:lnSpc>
                <a:spcPct val="100000"/>
              </a:lnSpc>
              <a:spcBef>
                <a:spcPts val="91"/>
              </a:spcBef>
            </a:pPr>
            <a:r>
              <a:rPr sz="3993" spc="309" dirty="0"/>
              <a:t>Applied </a:t>
            </a:r>
            <a:r>
              <a:rPr sz="3993" spc="390" dirty="0"/>
              <a:t>Regular</a:t>
            </a:r>
            <a:r>
              <a:rPr sz="3993" spc="386" dirty="0"/>
              <a:t> </a:t>
            </a:r>
            <a:r>
              <a:rPr sz="3993" spc="336" dirty="0"/>
              <a:t>Expressions</a:t>
            </a:r>
            <a:endParaRPr sz="3993"/>
          </a:p>
        </p:txBody>
      </p:sp>
      <p:sp>
        <p:nvSpPr>
          <p:cNvPr id="3" name="object 3"/>
          <p:cNvSpPr txBox="1"/>
          <p:nvPr/>
        </p:nvSpPr>
        <p:spPr>
          <a:xfrm>
            <a:off x="2064188" y="1692023"/>
            <a:ext cx="138889" cy="187466"/>
          </a:xfrm>
          <a:prstGeom prst="rect">
            <a:avLst/>
          </a:prstGeom>
        </p:spPr>
        <p:txBody>
          <a:bodyPr vert="horz" wrap="square" lIns="0" tIns="12679" rIns="0" bIns="0" rtlCol="0">
            <a:spAutoFit/>
          </a:bodyPr>
          <a:lstStyle/>
          <a:p>
            <a:pPr marL="11527">
              <a:spcBef>
                <a:spcPts val="100"/>
              </a:spcBef>
            </a:pPr>
            <a:r>
              <a:rPr sz="1135" spc="222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135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64188" y="2616413"/>
            <a:ext cx="138889" cy="187466"/>
          </a:xfrm>
          <a:prstGeom prst="rect">
            <a:avLst/>
          </a:prstGeom>
        </p:spPr>
        <p:txBody>
          <a:bodyPr vert="horz" wrap="square" lIns="0" tIns="12679" rIns="0" bIns="0" rtlCol="0">
            <a:spAutoFit/>
          </a:bodyPr>
          <a:lstStyle/>
          <a:p>
            <a:pPr marL="11527">
              <a:spcBef>
                <a:spcPts val="100"/>
              </a:spcBef>
            </a:pPr>
            <a:r>
              <a:rPr sz="1135" spc="222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135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58101" y="1574459"/>
            <a:ext cx="7342670" cy="1351364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2541" spc="250" dirty="0">
                <a:solidFill>
                  <a:srgbClr val="3B3B3B"/>
                </a:solidFill>
                <a:latin typeface="Cambria"/>
                <a:cs typeface="Cambria"/>
              </a:rPr>
              <a:t>Suppose </a:t>
            </a:r>
            <a:r>
              <a:rPr sz="2541" spc="185" dirty="0">
                <a:solidFill>
                  <a:srgbClr val="3B3B3B"/>
                </a:solidFill>
                <a:latin typeface="Cambria"/>
                <a:cs typeface="Cambria"/>
              </a:rPr>
              <a:t>our </a:t>
            </a:r>
            <a:r>
              <a:rPr sz="2541" spc="218" dirty="0">
                <a:solidFill>
                  <a:srgbClr val="3B3B3B"/>
                </a:solidFill>
                <a:latin typeface="Cambria"/>
                <a:cs typeface="Cambria"/>
              </a:rPr>
              <a:t>alphabet </a:t>
            </a:r>
            <a:r>
              <a:rPr sz="2541" spc="163" dirty="0">
                <a:solidFill>
                  <a:srgbClr val="3B3B3B"/>
                </a:solidFill>
                <a:latin typeface="Cambria"/>
                <a:cs typeface="Cambria"/>
              </a:rPr>
              <a:t>is </a:t>
            </a:r>
            <a:r>
              <a:rPr sz="2541" b="1" spc="141" dirty="0">
                <a:solidFill>
                  <a:srgbClr val="3B3B3B"/>
                </a:solidFill>
                <a:latin typeface="Courier New"/>
                <a:cs typeface="Courier New"/>
              </a:rPr>
              <a:t>a</a:t>
            </a:r>
            <a:r>
              <a:rPr sz="2541" spc="141" dirty="0">
                <a:solidFill>
                  <a:srgbClr val="3B3B3B"/>
                </a:solidFill>
                <a:latin typeface="Cambria"/>
                <a:cs typeface="Cambria"/>
              </a:rPr>
              <a:t>, </a:t>
            </a:r>
            <a:r>
              <a:rPr sz="2541" b="1" spc="431" dirty="0">
                <a:solidFill>
                  <a:srgbClr val="3B3B3B"/>
                </a:solidFill>
                <a:latin typeface="Trebuchet MS"/>
                <a:cs typeface="Trebuchet MS"/>
              </a:rPr>
              <a:t>@</a:t>
            </a:r>
            <a:r>
              <a:rPr sz="2541" spc="431" dirty="0">
                <a:solidFill>
                  <a:srgbClr val="3B3B3B"/>
                </a:solidFill>
                <a:latin typeface="Cambria"/>
                <a:cs typeface="Cambria"/>
              </a:rPr>
              <a:t>, </a:t>
            </a:r>
            <a:r>
              <a:rPr sz="2541" spc="231" dirty="0">
                <a:solidFill>
                  <a:srgbClr val="3B3B3B"/>
                </a:solidFill>
                <a:latin typeface="Cambria"/>
                <a:cs typeface="Cambria"/>
              </a:rPr>
              <a:t>and </a:t>
            </a:r>
            <a:r>
              <a:rPr sz="2541" b="1" spc="113" dirty="0">
                <a:solidFill>
                  <a:srgbClr val="3B3B3B"/>
                </a:solidFill>
                <a:latin typeface="Trebuchet MS"/>
                <a:cs typeface="Trebuchet MS"/>
              </a:rPr>
              <a:t>.</a:t>
            </a:r>
            <a:r>
              <a:rPr sz="2541" spc="113" dirty="0">
                <a:solidFill>
                  <a:srgbClr val="3B3B3B"/>
                </a:solidFill>
                <a:latin typeface="Cambria"/>
                <a:cs typeface="Cambria"/>
              </a:rPr>
              <a:t>, </a:t>
            </a:r>
            <a:r>
              <a:rPr sz="2541" spc="218" dirty="0">
                <a:solidFill>
                  <a:srgbClr val="3B3B3B"/>
                </a:solidFill>
                <a:latin typeface="Cambria"/>
                <a:cs typeface="Cambria"/>
              </a:rPr>
              <a:t>where</a:t>
            </a:r>
            <a:r>
              <a:rPr sz="2541" spc="449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541" b="1" dirty="0">
                <a:solidFill>
                  <a:srgbClr val="3B3B3B"/>
                </a:solidFill>
                <a:latin typeface="Courier New"/>
                <a:cs typeface="Courier New"/>
              </a:rPr>
              <a:t>a</a:t>
            </a:r>
            <a:endParaRPr sz="2541">
              <a:latin typeface="Courier New"/>
              <a:cs typeface="Courier New"/>
            </a:endParaRPr>
          </a:p>
          <a:p>
            <a:pPr marL="11527">
              <a:spcBef>
                <a:spcPts val="64"/>
              </a:spcBef>
            </a:pPr>
            <a:r>
              <a:rPr sz="2541" spc="208" dirty="0">
                <a:solidFill>
                  <a:srgbClr val="3B3B3B"/>
                </a:solidFill>
                <a:latin typeface="Cambria"/>
                <a:cs typeface="Cambria"/>
              </a:rPr>
              <a:t>represents </a:t>
            </a:r>
            <a:r>
              <a:rPr sz="2541" spc="254" dirty="0">
                <a:solidFill>
                  <a:srgbClr val="3B3B3B"/>
                </a:solidFill>
                <a:latin typeface="Cambria"/>
                <a:cs typeface="Cambria"/>
              </a:rPr>
              <a:t>“some</a:t>
            </a:r>
            <a:r>
              <a:rPr sz="2541" spc="268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541" spc="182" dirty="0">
                <a:solidFill>
                  <a:srgbClr val="3B3B3B"/>
                </a:solidFill>
                <a:latin typeface="Cambria"/>
                <a:cs typeface="Cambria"/>
              </a:rPr>
              <a:t>letter.”</a:t>
            </a:r>
            <a:endParaRPr sz="2541">
              <a:latin typeface="Cambria"/>
              <a:cs typeface="Cambria"/>
            </a:endParaRPr>
          </a:p>
          <a:p>
            <a:pPr marL="11527">
              <a:spcBef>
                <a:spcPts val="1180"/>
              </a:spcBef>
            </a:pPr>
            <a:r>
              <a:rPr sz="2541" spc="250" dirty="0">
                <a:solidFill>
                  <a:srgbClr val="3B3B3B"/>
                </a:solidFill>
                <a:latin typeface="Cambria"/>
                <a:cs typeface="Cambria"/>
              </a:rPr>
              <a:t>A </a:t>
            </a:r>
            <a:r>
              <a:rPr sz="2541" spc="222" dirty="0">
                <a:solidFill>
                  <a:srgbClr val="3B3B3B"/>
                </a:solidFill>
                <a:latin typeface="Cambria"/>
                <a:cs typeface="Cambria"/>
              </a:rPr>
              <a:t>regular </a:t>
            </a:r>
            <a:r>
              <a:rPr sz="2541" spc="195" dirty="0">
                <a:solidFill>
                  <a:srgbClr val="3B3B3B"/>
                </a:solidFill>
                <a:latin typeface="Cambria"/>
                <a:cs typeface="Cambria"/>
              </a:rPr>
              <a:t>expression </a:t>
            </a:r>
            <a:r>
              <a:rPr sz="2541" spc="163" dirty="0">
                <a:solidFill>
                  <a:srgbClr val="3B3B3B"/>
                </a:solidFill>
                <a:latin typeface="Cambria"/>
                <a:cs typeface="Cambria"/>
              </a:rPr>
              <a:t>for </a:t>
            </a:r>
            <a:r>
              <a:rPr sz="2541" spc="208" dirty="0">
                <a:solidFill>
                  <a:srgbClr val="3B3B3B"/>
                </a:solidFill>
                <a:latin typeface="Cambria"/>
                <a:cs typeface="Cambria"/>
              </a:rPr>
              <a:t>email </a:t>
            </a:r>
            <a:r>
              <a:rPr sz="2541" spc="218" dirty="0">
                <a:solidFill>
                  <a:srgbClr val="3B3B3B"/>
                </a:solidFill>
                <a:latin typeface="Cambria"/>
                <a:cs typeface="Cambria"/>
              </a:rPr>
              <a:t>addresses</a:t>
            </a:r>
            <a:r>
              <a:rPr sz="2541" spc="394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541" spc="159" dirty="0">
                <a:solidFill>
                  <a:srgbClr val="3B3B3B"/>
                </a:solidFill>
                <a:latin typeface="Cambria"/>
                <a:cs typeface="Cambria"/>
              </a:rPr>
              <a:t>is</a:t>
            </a:r>
            <a:endParaRPr sz="2541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54506" y="3408253"/>
            <a:ext cx="4988475" cy="2101441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278365" algn="ctr">
              <a:spcBef>
                <a:spcPts val="91"/>
              </a:spcBef>
              <a:tabLst>
                <a:tab pos="891575" algn="l"/>
                <a:tab pos="1821766" algn="l"/>
                <a:tab pos="2664355" algn="l"/>
                <a:tab pos="3598002" algn="l"/>
              </a:tabLst>
            </a:pPr>
            <a:r>
              <a:rPr sz="2541" b="1" dirty="0">
                <a:solidFill>
                  <a:srgbClr val="007F7F"/>
                </a:solidFill>
                <a:latin typeface="Arial"/>
                <a:cs typeface="Arial"/>
              </a:rPr>
              <a:t>a</a:t>
            </a:r>
            <a:r>
              <a:rPr sz="2178" b="1" baseline="32986" dirty="0">
                <a:solidFill>
                  <a:srgbClr val="007F7F"/>
                </a:solidFill>
                <a:latin typeface="Arial"/>
                <a:cs typeface="Arial"/>
              </a:rPr>
              <a:t>+	</a:t>
            </a:r>
            <a:r>
              <a:rPr sz="2541" b="1" dirty="0">
                <a:solidFill>
                  <a:srgbClr val="7F007F"/>
                </a:solidFill>
                <a:latin typeface="Arial"/>
                <a:cs typeface="Arial"/>
              </a:rPr>
              <a:t>(.a</a:t>
            </a:r>
            <a:r>
              <a:rPr sz="2178" b="1" baseline="32986" dirty="0">
                <a:solidFill>
                  <a:srgbClr val="7F007F"/>
                </a:solidFill>
                <a:latin typeface="Arial"/>
                <a:cs typeface="Arial"/>
              </a:rPr>
              <a:t>+</a:t>
            </a:r>
            <a:r>
              <a:rPr sz="2541" b="1" dirty="0">
                <a:solidFill>
                  <a:srgbClr val="7F007F"/>
                </a:solidFill>
                <a:latin typeface="Arial"/>
                <a:cs typeface="Arial"/>
              </a:rPr>
              <a:t>)*	</a:t>
            </a:r>
            <a:r>
              <a:rPr sz="2541" b="1" dirty="0">
                <a:solidFill>
                  <a:srgbClr val="7F7F00"/>
                </a:solidFill>
                <a:latin typeface="Arial"/>
                <a:cs typeface="Arial"/>
              </a:rPr>
              <a:t>@	</a:t>
            </a:r>
            <a:r>
              <a:rPr sz="2541" b="1" spc="5" dirty="0">
                <a:solidFill>
                  <a:srgbClr val="7F7F7F"/>
                </a:solidFill>
                <a:latin typeface="Arial"/>
                <a:cs typeface="Arial"/>
              </a:rPr>
              <a:t>a</a:t>
            </a:r>
            <a:r>
              <a:rPr sz="2178" b="1" spc="6" baseline="32986" dirty="0">
                <a:solidFill>
                  <a:srgbClr val="7F7F7F"/>
                </a:solidFill>
                <a:latin typeface="Arial"/>
                <a:cs typeface="Arial"/>
              </a:rPr>
              <a:t>+	</a:t>
            </a:r>
            <a:r>
              <a:rPr sz="2541" b="1" dirty="0">
                <a:latin typeface="Arial"/>
                <a:cs typeface="Arial"/>
              </a:rPr>
              <a:t>(.a</a:t>
            </a:r>
            <a:r>
              <a:rPr sz="2178" b="1" baseline="32986" dirty="0">
                <a:latin typeface="Arial"/>
                <a:cs typeface="Arial"/>
              </a:rPr>
              <a:t>+</a:t>
            </a:r>
            <a:r>
              <a:rPr sz="2541" b="1" dirty="0">
                <a:latin typeface="Arial"/>
                <a:cs typeface="Arial"/>
              </a:rPr>
              <a:t>)</a:t>
            </a:r>
            <a:r>
              <a:rPr sz="2178" b="1" baseline="32986" dirty="0">
                <a:latin typeface="Arial"/>
                <a:cs typeface="Arial"/>
              </a:rPr>
              <a:t>+</a:t>
            </a:r>
            <a:endParaRPr sz="2178" baseline="32986">
              <a:latin typeface="Arial"/>
              <a:cs typeface="Arial"/>
            </a:endParaRPr>
          </a:p>
          <a:p>
            <a:pPr>
              <a:spcBef>
                <a:spcPts val="41"/>
              </a:spcBef>
            </a:pPr>
            <a:endParaRPr sz="4039">
              <a:latin typeface="Arial"/>
              <a:cs typeface="Arial"/>
            </a:endParaRPr>
          </a:p>
          <a:p>
            <a:pPr marL="34580" marR="27664" indent="92212" algn="ctr">
              <a:lnSpc>
                <a:spcPts val="2832"/>
              </a:lnSpc>
            </a:pPr>
            <a:r>
              <a:rPr sz="2541" b="1" spc="-5" dirty="0">
                <a:solidFill>
                  <a:srgbClr val="007F7F"/>
                </a:solidFill>
                <a:latin typeface="Arial"/>
                <a:cs typeface="Arial"/>
                <a:hlinkClick r:id="rId2"/>
              </a:rPr>
              <a:t>cs143</a:t>
            </a:r>
            <a:r>
              <a:rPr sz="2541" b="1" spc="-5" dirty="0">
                <a:solidFill>
                  <a:srgbClr val="7F7F00"/>
                </a:solidFill>
                <a:latin typeface="Arial"/>
                <a:cs typeface="Arial"/>
                <a:hlinkClick r:id="rId2"/>
              </a:rPr>
              <a:t>@</a:t>
            </a:r>
            <a:r>
              <a:rPr sz="2541" b="1" spc="-5" dirty="0">
                <a:solidFill>
                  <a:srgbClr val="7F7F7F"/>
                </a:solidFill>
                <a:latin typeface="Arial"/>
                <a:cs typeface="Arial"/>
                <a:hlinkClick r:id="rId2"/>
              </a:rPr>
              <a:t>cs</a:t>
            </a:r>
            <a:r>
              <a:rPr sz="2541" b="1" spc="-5" dirty="0">
                <a:latin typeface="Arial"/>
                <a:cs typeface="Arial"/>
                <a:hlinkClick r:id="rId2"/>
              </a:rPr>
              <a:t>.stanford.</a:t>
            </a:r>
            <a:r>
              <a:rPr sz="2541" b="1" spc="-5" dirty="0">
                <a:solidFill>
                  <a:srgbClr val="3B3B3B"/>
                </a:solidFill>
                <a:latin typeface="Arial"/>
                <a:cs typeface="Arial"/>
                <a:hlinkClick r:id="rId2"/>
              </a:rPr>
              <a:t>edu </a:t>
            </a:r>
            <a:r>
              <a:rPr sz="2541" b="1" spc="-5" dirty="0">
                <a:solidFill>
                  <a:srgbClr val="3B3B3B"/>
                </a:solidFill>
                <a:latin typeface="Arial"/>
                <a:cs typeface="Arial"/>
              </a:rPr>
              <a:t> </a:t>
            </a:r>
            <a:r>
              <a:rPr sz="2541" b="1" spc="-5" dirty="0">
                <a:solidFill>
                  <a:srgbClr val="007F7F"/>
                </a:solidFill>
                <a:latin typeface="Arial"/>
                <a:cs typeface="Arial"/>
                <a:hlinkClick r:id="rId3"/>
              </a:rPr>
              <a:t>first</a:t>
            </a:r>
            <a:r>
              <a:rPr sz="2541" b="1" spc="-5" dirty="0">
                <a:solidFill>
                  <a:srgbClr val="7F007F"/>
                </a:solidFill>
                <a:latin typeface="Arial"/>
                <a:cs typeface="Arial"/>
                <a:hlinkClick r:id="rId3"/>
              </a:rPr>
              <a:t>.middle.last</a:t>
            </a:r>
            <a:r>
              <a:rPr sz="2541" b="1" spc="-5" dirty="0">
                <a:solidFill>
                  <a:srgbClr val="7F7F00"/>
                </a:solidFill>
                <a:latin typeface="Arial"/>
                <a:cs typeface="Arial"/>
                <a:hlinkClick r:id="rId3"/>
              </a:rPr>
              <a:t>@</a:t>
            </a:r>
            <a:r>
              <a:rPr sz="2541" b="1" spc="-5" dirty="0">
                <a:solidFill>
                  <a:srgbClr val="7F7F7F"/>
                </a:solidFill>
                <a:latin typeface="Arial"/>
                <a:cs typeface="Arial"/>
                <a:hlinkClick r:id="rId3"/>
              </a:rPr>
              <a:t>mail</a:t>
            </a:r>
            <a:r>
              <a:rPr sz="2541" b="1" spc="-5" dirty="0">
                <a:latin typeface="Arial"/>
                <a:cs typeface="Arial"/>
                <a:hlinkClick r:id="rId3"/>
              </a:rPr>
              <a:t>.site.o</a:t>
            </a:r>
            <a:r>
              <a:rPr sz="2541" b="1" spc="-5" dirty="0">
                <a:solidFill>
                  <a:srgbClr val="3B3B3B"/>
                </a:solidFill>
                <a:latin typeface="Arial"/>
                <a:cs typeface="Arial"/>
                <a:hlinkClick r:id="rId3"/>
              </a:rPr>
              <a:t>rg </a:t>
            </a:r>
            <a:r>
              <a:rPr sz="2541" b="1" spc="-5" dirty="0">
                <a:solidFill>
                  <a:srgbClr val="3B3B3B"/>
                </a:solidFill>
                <a:latin typeface="Arial"/>
                <a:cs typeface="Arial"/>
              </a:rPr>
              <a:t> </a:t>
            </a:r>
            <a:r>
              <a:rPr sz="2541" b="1" spc="-5" dirty="0">
                <a:solidFill>
                  <a:srgbClr val="007F7F"/>
                </a:solidFill>
                <a:latin typeface="Arial"/>
                <a:cs typeface="Arial"/>
                <a:hlinkClick r:id="rId4"/>
              </a:rPr>
              <a:t>barac</a:t>
            </a:r>
            <a:r>
              <a:rPr sz="2541" b="1" spc="18" dirty="0">
                <a:solidFill>
                  <a:srgbClr val="007F7F"/>
                </a:solidFill>
                <a:latin typeface="Arial"/>
                <a:cs typeface="Arial"/>
                <a:hlinkClick r:id="rId4"/>
              </a:rPr>
              <a:t>k</a:t>
            </a:r>
            <a:r>
              <a:rPr sz="2541" b="1" dirty="0">
                <a:solidFill>
                  <a:srgbClr val="7F007F"/>
                </a:solidFill>
                <a:latin typeface="Arial"/>
                <a:cs typeface="Arial"/>
                <a:hlinkClick r:id="rId4"/>
              </a:rPr>
              <a:t>.</a:t>
            </a:r>
            <a:r>
              <a:rPr sz="2541" b="1" spc="-14" dirty="0">
                <a:solidFill>
                  <a:srgbClr val="7F007F"/>
                </a:solidFill>
                <a:latin typeface="Arial"/>
                <a:cs typeface="Arial"/>
                <a:hlinkClick r:id="rId4"/>
              </a:rPr>
              <a:t>o</a:t>
            </a:r>
            <a:r>
              <a:rPr sz="2541" b="1" spc="-5" dirty="0">
                <a:solidFill>
                  <a:srgbClr val="7F007F"/>
                </a:solidFill>
                <a:latin typeface="Arial"/>
                <a:cs typeface="Arial"/>
                <a:hlinkClick r:id="rId4"/>
              </a:rPr>
              <a:t>ba</a:t>
            </a:r>
            <a:r>
              <a:rPr sz="2541" b="1" spc="-14" dirty="0">
                <a:solidFill>
                  <a:srgbClr val="7F007F"/>
                </a:solidFill>
                <a:latin typeface="Arial"/>
                <a:cs typeface="Arial"/>
                <a:hlinkClick r:id="rId4"/>
              </a:rPr>
              <a:t>m</a:t>
            </a:r>
            <a:r>
              <a:rPr sz="2541" b="1" spc="9" dirty="0">
                <a:solidFill>
                  <a:srgbClr val="7F007F"/>
                </a:solidFill>
                <a:latin typeface="Arial"/>
                <a:cs typeface="Arial"/>
                <a:hlinkClick r:id="rId4"/>
              </a:rPr>
              <a:t>a</a:t>
            </a:r>
            <a:r>
              <a:rPr sz="2541" b="1" spc="-5" dirty="0">
                <a:solidFill>
                  <a:srgbClr val="7F7F00"/>
                </a:solidFill>
                <a:latin typeface="Arial"/>
                <a:cs typeface="Arial"/>
                <a:hlinkClick r:id="rId4"/>
              </a:rPr>
              <a:t>@</a:t>
            </a:r>
            <a:r>
              <a:rPr sz="2541" b="1" spc="-9" dirty="0">
                <a:solidFill>
                  <a:srgbClr val="7F7F7F"/>
                </a:solidFill>
                <a:latin typeface="Arial"/>
                <a:cs typeface="Arial"/>
                <a:hlinkClick r:id="rId4"/>
              </a:rPr>
              <a:t>w</a:t>
            </a:r>
            <a:r>
              <a:rPr sz="2541" b="1" spc="-14" dirty="0">
                <a:solidFill>
                  <a:srgbClr val="7F7F7F"/>
                </a:solidFill>
                <a:latin typeface="Arial"/>
                <a:cs typeface="Arial"/>
                <a:hlinkClick r:id="rId4"/>
              </a:rPr>
              <a:t>h</a:t>
            </a:r>
            <a:r>
              <a:rPr sz="2541" b="1" dirty="0">
                <a:solidFill>
                  <a:srgbClr val="7F7F7F"/>
                </a:solidFill>
                <a:latin typeface="Arial"/>
                <a:cs typeface="Arial"/>
                <a:hlinkClick r:id="rId4"/>
              </a:rPr>
              <a:t>i</a:t>
            </a:r>
            <a:r>
              <a:rPr sz="2541" b="1" spc="5" dirty="0">
                <a:solidFill>
                  <a:srgbClr val="7F7F7F"/>
                </a:solidFill>
                <a:latin typeface="Arial"/>
                <a:cs typeface="Arial"/>
                <a:hlinkClick r:id="rId4"/>
              </a:rPr>
              <a:t>t</a:t>
            </a:r>
            <a:r>
              <a:rPr sz="2541" b="1" spc="-5" dirty="0">
                <a:solidFill>
                  <a:srgbClr val="7F7F7F"/>
                </a:solidFill>
                <a:latin typeface="Arial"/>
                <a:cs typeface="Arial"/>
                <a:hlinkClick r:id="rId4"/>
              </a:rPr>
              <a:t>e</a:t>
            </a:r>
            <a:r>
              <a:rPr sz="2541" b="1" spc="-9" dirty="0">
                <a:solidFill>
                  <a:srgbClr val="7F7F7F"/>
                </a:solidFill>
                <a:latin typeface="Arial"/>
                <a:cs typeface="Arial"/>
                <a:hlinkClick r:id="rId4"/>
              </a:rPr>
              <a:t>h</a:t>
            </a:r>
            <a:r>
              <a:rPr sz="2541" b="1" spc="-5" dirty="0">
                <a:solidFill>
                  <a:srgbClr val="7F7F7F"/>
                </a:solidFill>
                <a:latin typeface="Arial"/>
                <a:cs typeface="Arial"/>
                <a:hlinkClick r:id="rId4"/>
              </a:rPr>
              <a:t>o</a:t>
            </a:r>
            <a:r>
              <a:rPr sz="2541" b="1" spc="-14" dirty="0">
                <a:solidFill>
                  <a:srgbClr val="7F7F7F"/>
                </a:solidFill>
                <a:latin typeface="Arial"/>
                <a:cs typeface="Arial"/>
                <a:hlinkClick r:id="rId4"/>
              </a:rPr>
              <a:t>u</a:t>
            </a:r>
            <a:r>
              <a:rPr sz="2541" b="1" spc="-5" dirty="0">
                <a:solidFill>
                  <a:srgbClr val="7F7F7F"/>
                </a:solidFill>
                <a:latin typeface="Arial"/>
                <a:cs typeface="Arial"/>
                <a:hlinkClick r:id="rId4"/>
              </a:rPr>
              <a:t>s</a:t>
            </a:r>
            <a:r>
              <a:rPr sz="2541" b="1" spc="9" dirty="0">
                <a:solidFill>
                  <a:srgbClr val="7F7F7F"/>
                </a:solidFill>
                <a:latin typeface="Arial"/>
                <a:cs typeface="Arial"/>
                <a:hlinkClick r:id="rId4"/>
              </a:rPr>
              <a:t>e</a:t>
            </a:r>
            <a:r>
              <a:rPr sz="2541" b="1" dirty="0">
                <a:latin typeface="Arial"/>
                <a:cs typeface="Arial"/>
                <a:hlinkClick r:id="rId4"/>
              </a:rPr>
              <a:t>.</a:t>
            </a:r>
            <a:r>
              <a:rPr sz="2541" b="1" spc="-14" dirty="0">
                <a:latin typeface="Arial"/>
                <a:cs typeface="Arial"/>
                <a:hlinkClick r:id="rId4"/>
              </a:rPr>
              <a:t>g</a:t>
            </a:r>
            <a:r>
              <a:rPr sz="2541" b="1" spc="-5" dirty="0">
                <a:latin typeface="Arial"/>
                <a:cs typeface="Arial"/>
                <a:hlinkClick r:id="rId4"/>
              </a:rPr>
              <a:t>ov</a:t>
            </a:r>
            <a:endParaRPr sz="2541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6794500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8475" y="506452"/>
            <a:ext cx="7441794" cy="626102"/>
          </a:xfrm>
          <a:prstGeom prst="rect">
            <a:avLst/>
          </a:prstGeom>
        </p:spPr>
        <p:txBody>
          <a:bodyPr vert="horz" wrap="square" lIns="0" tIns="11526" rIns="0" bIns="0" rtlCol="0" anchor="ctr">
            <a:spAutoFit/>
          </a:bodyPr>
          <a:lstStyle/>
          <a:p>
            <a:pPr marL="11527">
              <a:lnSpc>
                <a:spcPct val="100000"/>
              </a:lnSpc>
              <a:spcBef>
                <a:spcPts val="91"/>
              </a:spcBef>
            </a:pPr>
            <a:r>
              <a:rPr sz="3993" spc="309" dirty="0"/>
              <a:t>Applied </a:t>
            </a:r>
            <a:r>
              <a:rPr sz="3993" spc="390" dirty="0"/>
              <a:t>Regular</a:t>
            </a:r>
            <a:r>
              <a:rPr sz="3993" spc="386" dirty="0"/>
              <a:t> </a:t>
            </a:r>
            <a:r>
              <a:rPr sz="3993" spc="336" dirty="0"/>
              <a:t>Expressions</a:t>
            </a:r>
            <a:endParaRPr sz="3993"/>
          </a:p>
        </p:txBody>
      </p:sp>
      <p:sp>
        <p:nvSpPr>
          <p:cNvPr id="3" name="object 3"/>
          <p:cNvSpPr txBox="1"/>
          <p:nvPr/>
        </p:nvSpPr>
        <p:spPr>
          <a:xfrm>
            <a:off x="2064188" y="1692023"/>
            <a:ext cx="138889" cy="187466"/>
          </a:xfrm>
          <a:prstGeom prst="rect">
            <a:avLst/>
          </a:prstGeom>
        </p:spPr>
        <p:txBody>
          <a:bodyPr vert="horz" wrap="square" lIns="0" tIns="12679" rIns="0" bIns="0" rtlCol="0">
            <a:spAutoFit/>
          </a:bodyPr>
          <a:lstStyle/>
          <a:p>
            <a:pPr marL="11527">
              <a:spcBef>
                <a:spcPts val="100"/>
              </a:spcBef>
            </a:pPr>
            <a:r>
              <a:rPr sz="1135" spc="222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135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64188" y="2616413"/>
            <a:ext cx="138889" cy="187466"/>
          </a:xfrm>
          <a:prstGeom prst="rect">
            <a:avLst/>
          </a:prstGeom>
        </p:spPr>
        <p:txBody>
          <a:bodyPr vert="horz" wrap="square" lIns="0" tIns="12679" rIns="0" bIns="0" rtlCol="0">
            <a:spAutoFit/>
          </a:bodyPr>
          <a:lstStyle/>
          <a:p>
            <a:pPr marL="11527">
              <a:spcBef>
                <a:spcPts val="100"/>
              </a:spcBef>
            </a:pPr>
            <a:r>
              <a:rPr sz="1135" spc="222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135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58101" y="1574459"/>
            <a:ext cx="7342670" cy="1351364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2541" spc="250" dirty="0">
                <a:solidFill>
                  <a:srgbClr val="3B3B3B"/>
                </a:solidFill>
                <a:latin typeface="Cambria"/>
                <a:cs typeface="Cambria"/>
              </a:rPr>
              <a:t>Suppose </a:t>
            </a:r>
            <a:r>
              <a:rPr sz="2541" spc="185" dirty="0">
                <a:solidFill>
                  <a:srgbClr val="3B3B3B"/>
                </a:solidFill>
                <a:latin typeface="Cambria"/>
                <a:cs typeface="Cambria"/>
              </a:rPr>
              <a:t>our </a:t>
            </a:r>
            <a:r>
              <a:rPr sz="2541" spc="218" dirty="0">
                <a:solidFill>
                  <a:srgbClr val="3B3B3B"/>
                </a:solidFill>
                <a:latin typeface="Cambria"/>
                <a:cs typeface="Cambria"/>
              </a:rPr>
              <a:t>alphabet </a:t>
            </a:r>
            <a:r>
              <a:rPr sz="2541" spc="163" dirty="0">
                <a:solidFill>
                  <a:srgbClr val="3B3B3B"/>
                </a:solidFill>
                <a:latin typeface="Cambria"/>
                <a:cs typeface="Cambria"/>
              </a:rPr>
              <a:t>is </a:t>
            </a:r>
            <a:r>
              <a:rPr sz="2541" b="1" spc="141" dirty="0">
                <a:solidFill>
                  <a:srgbClr val="3B3B3B"/>
                </a:solidFill>
                <a:latin typeface="Courier New"/>
                <a:cs typeface="Courier New"/>
              </a:rPr>
              <a:t>a</a:t>
            </a:r>
            <a:r>
              <a:rPr sz="2541" spc="141" dirty="0">
                <a:solidFill>
                  <a:srgbClr val="3B3B3B"/>
                </a:solidFill>
                <a:latin typeface="Cambria"/>
                <a:cs typeface="Cambria"/>
              </a:rPr>
              <a:t>, </a:t>
            </a:r>
            <a:r>
              <a:rPr sz="2541" b="1" spc="431" dirty="0">
                <a:solidFill>
                  <a:srgbClr val="3B3B3B"/>
                </a:solidFill>
                <a:latin typeface="Trebuchet MS"/>
                <a:cs typeface="Trebuchet MS"/>
              </a:rPr>
              <a:t>@</a:t>
            </a:r>
            <a:r>
              <a:rPr sz="2541" spc="431" dirty="0">
                <a:solidFill>
                  <a:srgbClr val="3B3B3B"/>
                </a:solidFill>
                <a:latin typeface="Cambria"/>
                <a:cs typeface="Cambria"/>
              </a:rPr>
              <a:t>, </a:t>
            </a:r>
            <a:r>
              <a:rPr sz="2541" spc="231" dirty="0">
                <a:solidFill>
                  <a:srgbClr val="3B3B3B"/>
                </a:solidFill>
                <a:latin typeface="Cambria"/>
                <a:cs typeface="Cambria"/>
              </a:rPr>
              <a:t>and </a:t>
            </a:r>
            <a:r>
              <a:rPr sz="2541" b="1" spc="113" dirty="0">
                <a:solidFill>
                  <a:srgbClr val="3B3B3B"/>
                </a:solidFill>
                <a:latin typeface="Trebuchet MS"/>
                <a:cs typeface="Trebuchet MS"/>
              </a:rPr>
              <a:t>.</a:t>
            </a:r>
            <a:r>
              <a:rPr sz="2541" spc="113" dirty="0">
                <a:solidFill>
                  <a:srgbClr val="3B3B3B"/>
                </a:solidFill>
                <a:latin typeface="Cambria"/>
                <a:cs typeface="Cambria"/>
              </a:rPr>
              <a:t>, </a:t>
            </a:r>
            <a:r>
              <a:rPr sz="2541" spc="218" dirty="0">
                <a:solidFill>
                  <a:srgbClr val="3B3B3B"/>
                </a:solidFill>
                <a:latin typeface="Cambria"/>
                <a:cs typeface="Cambria"/>
              </a:rPr>
              <a:t>where</a:t>
            </a:r>
            <a:r>
              <a:rPr sz="2541" spc="449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541" b="1" dirty="0">
                <a:solidFill>
                  <a:srgbClr val="3B3B3B"/>
                </a:solidFill>
                <a:latin typeface="Courier New"/>
                <a:cs typeface="Courier New"/>
              </a:rPr>
              <a:t>a</a:t>
            </a:r>
            <a:endParaRPr sz="2541">
              <a:latin typeface="Courier New"/>
              <a:cs typeface="Courier New"/>
            </a:endParaRPr>
          </a:p>
          <a:p>
            <a:pPr marL="11527">
              <a:spcBef>
                <a:spcPts val="64"/>
              </a:spcBef>
            </a:pPr>
            <a:r>
              <a:rPr sz="2541" spc="208" dirty="0">
                <a:solidFill>
                  <a:srgbClr val="3B3B3B"/>
                </a:solidFill>
                <a:latin typeface="Cambria"/>
                <a:cs typeface="Cambria"/>
              </a:rPr>
              <a:t>represents </a:t>
            </a:r>
            <a:r>
              <a:rPr sz="2541" spc="254" dirty="0">
                <a:solidFill>
                  <a:srgbClr val="3B3B3B"/>
                </a:solidFill>
                <a:latin typeface="Cambria"/>
                <a:cs typeface="Cambria"/>
              </a:rPr>
              <a:t>“some</a:t>
            </a:r>
            <a:r>
              <a:rPr sz="2541" spc="268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541" spc="182" dirty="0">
                <a:solidFill>
                  <a:srgbClr val="3B3B3B"/>
                </a:solidFill>
                <a:latin typeface="Cambria"/>
                <a:cs typeface="Cambria"/>
              </a:rPr>
              <a:t>letter.”</a:t>
            </a:r>
            <a:endParaRPr sz="2541">
              <a:latin typeface="Cambria"/>
              <a:cs typeface="Cambria"/>
            </a:endParaRPr>
          </a:p>
          <a:p>
            <a:pPr marL="11527">
              <a:spcBef>
                <a:spcPts val="1180"/>
              </a:spcBef>
            </a:pPr>
            <a:r>
              <a:rPr sz="2541" spc="250" dirty="0">
                <a:solidFill>
                  <a:srgbClr val="3B3B3B"/>
                </a:solidFill>
                <a:latin typeface="Cambria"/>
                <a:cs typeface="Cambria"/>
              </a:rPr>
              <a:t>A </a:t>
            </a:r>
            <a:r>
              <a:rPr sz="2541" spc="222" dirty="0">
                <a:solidFill>
                  <a:srgbClr val="3B3B3B"/>
                </a:solidFill>
                <a:latin typeface="Cambria"/>
                <a:cs typeface="Cambria"/>
              </a:rPr>
              <a:t>regular </a:t>
            </a:r>
            <a:r>
              <a:rPr sz="2541" spc="195" dirty="0">
                <a:solidFill>
                  <a:srgbClr val="3B3B3B"/>
                </a:solidFill>
                <a:latin typeface="Cambria"/>
                <a:cs typeface="Cambria"/>
              </a:rPr>
              <a:t>expression </a:t>
            </a:r>
            <a:r>
              <a:rPr sz="2541" spc="163" dirty="0">
                <a:solidFill>
                  <a:srgbClr val="3B3B3B"/>
                </a:solidFill>
                <a:latin typeface="Cambria"/>
                <a:cs typeface="Cambria"/>
              </a:rPr>
              <a:t>for </a:t>
            </a:r>
            <a:r>
              <a:rPr sz="2541" spc="208" dirty="0">
                <a:solidFill>
                  <a:srgbClr val="3B3B3B"/>
                </a:solidFill>
                <a:latin typeface="Cambria"/>
                <a:cs typeface="Cambria"/>
              </a:rPr>
              <a:t>email </a:t>
            </a:r>
            <a:r>
              <a:rPr sz="2541" spc="218" dirty="0">
                <a:solidFill>
                  <a:srgbClr val="3B3B3B"/>
                </a:solidFill>
                <a:latin typeface="Cambria"/>
                <a:cs typeface="Cambria"/>
              </a:rPr>
              <a:t>addresses</a:t>
            </a:r>
            <a:r>
              <a:rPr sz="2541" spc="394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541" spc="159" dirty="0">
                <a:solidFill>
                  <a:srgbClr val="3B3B3B"/>
                </a:solidFill>
                <a:latin typeface="Cambria"/>
                <a:cs typeface="Cambria"/>
              </a:rPr>
              <a:t>is</a:t>
            </a:r>
            <a:endParaRPr sz="2541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66032" y="3408253"/>
            <a:ext cx="4965423" cy="2101441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278365" algn="ctr">
              <a:spcBef>
                <a:spcPts val="91"/>
              </a:spcBef>
            </a:pPr>
            <a:r>
              <a:rPr sz="2541" b="1" dirty="0">
                <a:solidFill>
                  <a:srgbClr val="007F7F"/>
                </a:solidFill>
                <a:latin typeface="Arial"/>
                <a:cs typeface="Arial"/>
              </a:rPr>
              <a:t>a</a:t>
            </a:r>
            <a:r>
              <a:rPr sz="2178" b="1" baseline="32986" dirty="0">
                <a:solidFill>
                  <a:srgbClr val="007F7F"/>
                </a:solidFill>
                <a:latin typeface="Arial"/>
                <a:cs typeface="Arial"/>
              </a:rPr>
              <a:t>+</a:t>
            </a:r>
            <a:r>
              <a:rPr sz="2541" b="1" dirty="0">
                <a:solidFill>
                  <a:srgbClr val="7F007F"/>
                </a:solidFill>
                <a:latin typeface="Arial"/>
                <a:cs typeface="Arial"/>
              </a:rPr>
              <a:t>(.a</a:t>
            </a:r>
            <a:r>
              <a:rPr sz="2178" b="1" baseline="32986" dirty="0">
                <a:solidFill>
                  <a:srgbClr val="7F007F"/>
                </a:solidFill>
                <a:latin typeface="Arial"/>
                <a:cs typeface="Arial"/>
              </a:rPr>
              <a:t>+</a:t>
            </a:r>
            <a:r>
              <a:rPr sz="2541" b="1" dirty="0">
                <a:solidFill>
                  <a:srgbClr val="7F007F"/>
                </a:solidFill>
                <a:latin typeface="Arial"/>
                <a:cs typeface="Arial"/>
              </a:rPr>
              <a:t>)*</a:t>
            </a:r>
            <a:r>
              <a:rPr sz="2541" b="1" dirty="0">
                <a:solidFill>
                  <a:srgbClr val="7F7F00"/>
                </a:solidFill>
                <a:latin typeface="Arial"/>
                <a:cs typeface="Arial"/>
              </a:rPr>
              <a:t>@</a:t>
            </a:r>
            <a:r>
              <a:rPr sz="2541" b="1" dirty="0">
                <a:solidFill>
                  <a:srgbClr val="7F7F7F"/>
                </a:solidFill>
                <a:latin typeface="Arial"/>
                <a:cs typeface="Arial"/>
              </a:rPr>
              <a:t>a</a:t>
            </a:r>
            <a:r>
              <a:rPr sz="2178" b="1" baseline="32986" dirty="0">
                <a:solidFill>
                  <a:srgbClr val="7F7F7F"/>
                </a:solidFill>
                <a:latin typeface="Arial"/>
                <a:cs typeface="Arial"/>
              </a:rPr>
              <a:t>+</a:t>
            </a:r>
            <a:r>
              <a:rPr sz="2541" b="1" dirty="0">
                <a:latin typeface="Arial"/>
                <a:cs typeface="Arial"/>
              </a:rPr>
              <a:t>(.a</a:t>
            </a:r>
            <a:r>
              <a:rPr sz="2178" b="1" baseline="32986" dirty="0">
                <a:latin typeface="Arial"/>
                <a:cs typeface="Arial"/>
              </a:rPr>
              <a:t>+</a:t>
            </a:r>
            <a:r>
              <a:rPr sz="2541" b="1" dirty="0">
                <a:latin typeface="Arial"/>
                <a:cs typeface="Arial"/>
              </a:rPr>
              <a:t>)</a:t>
            </a:r>
            <a:r>
              <a:rPr sz="2178" b="1" baseline="32986" dirty="0">
                <a:latin typeface="Arial"/>
                <a:cs typeface="Arial"/>
              </a:rPr>
              <a:t>+</a:t>
            </a:r>
            <a:endParaRPr sz="2178" baseline="32986">
              <a:latin typeface="Arial"/>
              <a:cs typeface="Arial"/>
            </a:endParaRPr>
          </a:p>
          <a:p>
            <a:pPr>
              <a:spcBef>
                <a:spcPts val="41"/>
              </a:spcBef>
            </a:pPr>
            <a:endParaRPr sz="4039">
              <a:latin typeface="Arial"/>
              <a:cs typeface="Arial"/>
            </a:endParaRPr>
          </a:p>
          <a:p>
            <a:pPr marL="23053" marR="16137" indent="92212" algn="ctr">
              <a:lnSpc>
                <a:spcPts val="2832"/>
              </a:lnSpc>
            </a:pPr>
            <a:r>
              <a:rPr sz="2541" b="1" spc="-5" dirty="0">
                <a:solidFill>
                  <a:srgbClr val="007F7F"/>
                </a:solidFill>
                <a:latin typeface="Arial"/>
                <a:cs typeface="Arial"/>
                <a:hlinkClick r:id="rId2"/>
              </a:rPr>
              <a:t>cs143</a:t>
            </a:r>
            <a:r>
              <a:rPr sz="2541" b="1" spc="-5" dirty="0">
                <a:solidFill>
                  <a:srgbClr val="7F7F00"/>
                </a:solidFill>
                <a:latin typeface="Arial"/>
                <a:cs typeface="Arial"/>
                <a:hlinkClick r:id="rId2"/>
              </a:rPr>
              <a:t>@</a:t>
            </a:r>
            <a:r>
              <a:rPr sz="2541" b="1" spc="-5" dirty="0">
                <a:solidFill>
                  <a:srgbClr val="7F7F7F"/>
                </a:solidFill>
                <a:latin typeface="Arial"/>
                <a:cs typeface="Arial"/>
                <a:hlinkClick r:id="rId2"/>
              </a:rPr>
              <a:t>cs</a:t>
            </a:r>
            <a:r>
              <a:rPr sz="2541" b="1" spc="-5" dirty="0">
                <a:latin typeface="Arial"/>
                <a:cs typeface="Arial"/>
                <a:hlinkClick r:id="rId2"/>
              </a:rPr>
              <a:t>.stanford.</a:t>
            </a:r>
            <a:r>
              <a:rPr sz="2541" b="1" spc="-5" dirty="0">
                <a:solidFill>
                  <a:srgbClr val="3B3B3B"/>
                </a:solidFill>
                <a:latin typeface="Arial"/>
                <a:cs typeface="Arial"/>
                <a:hlinkClick r:id="rId2"/>
              </a:rPr>
              <a:t>edu </a:t>
            </a:r>
            <a:r>
              <a:rPr sz="2541" b="1" spc="-5" dirty="0">
                <a:solidFill>
                  <a:srgbClr val="3B3B3B"/>
                </a:solidFill>
                <a:latin typeface="Arial"/>
                <a:cs typeface="Arial"/>
              </a:rPr>
              <a:t> </a:t>
            </a:r>
            <a:r>
              <a:rPr sz="2541" b="1" spc="-5" dirty="0">
                <a:solidFill>
                  <a:srgbClr val="007F7F"/>
                </a:solidFill>
                <a:latin typeface="Arial"/>
                <a:cs typeface="Arial"/>
                <a:hlinkClick r:id="rId3"/>
              </a:rPr>
              <a:t>first</a:t>
            </a:r>
            <a:r>
              <a:rPr sz="2541" b="1" spc="-5" dirty="0">
                <a:solidFill>
                  <a:srgbClr val="7F007F"/>
                </a:solidFill>
                <a:latin typeface="Arial"/>
                <a:cs typeface="Arial"/>
                <a:hlinkClick r:id="rId3"/>
              </a:rPr>
              <a:t>.middle.last</a:t>
            </a:r>
            <a:r>
              <a:rPr sz="2541" b="1" spc="-5" dirty="0">
                <a:solidFill>
                  <a:srgbClr val="7F7F00"/>
                </a:solidFill>
                <a:latin typeface="Arial"/>
                <a:cs typeface="Arial"/>
                <a:hlinkClick r:id="rId3"/>
              </a:rPr>
              <a:t>@</a:t>
            </a:r>
            <a:r>
              <a:rPr sz="2541" b="1" spc="-5" dirty="0">
                <a:solidFill>
                  <a:srgbClr val="7F7F7F"/>
                </a:solidFill>
                <a:latin typeface="Arial"/>
                <a:cs typeface="Arial"/>
                <a:hlinkClick r:id="rId3"/>
              </a:rPr>
              <a:t>mail</a:t>
            </a:r>
            <a:r>
              <a:rPr sz="2541" b="1" spc="-5" dirty="0">
                <a:latin typeface="Arial"/>
                <a:cs typeface="Arial"/>
                <a:hlinkClick r:id="rId3"/>
              </a:rPr>
              <a:t>.site.o</a:t>
            </a:r>
            <a:r>
              <a:rPr sz="2541" b="1" spc="-5" dirty="0">
                <a:solidFill>
                  <a:srgbClr val="3B3B3B"/>
                </a:solidFill>
                <a:latin typeface="Arial"/>
                <a:cs typeface="Arial"/>
                <a:hlinkClick r:id="rId3"/>
              </a:rPr>
              <a:t>rg </a:t>
            </a:r>
            <a:r>
              <a:rPr sz="2541" b="1" spc="-5" dirty="0">
                <a:solidFill>
                  <a:srgbClr val="3B3B3B"/>
                </a:solidFill>
                <a:latin typeface="Arial"/>
                <a:cs typeface="Arial"/>
              </a:rPr>
              <a:t> </a:t>
            </a:r>
            <a:r>
              <a:rPr sz="2541" b="1" spc="-5" dirty="0">
                <a:solidFill>
                  <a:srgbClr val="007F7F"/>
                </a:solidFill>
                <a:latin typeface="Arial"/>
                <a:cs typeface="Arial"/>
                <a:hlinkClick r:id="rId4"/>
              </a:rPr>
              <a:t>barac</a:t>
            </a:r>
            <a:r>
              <a:rPr sz="2541" b="1" spc="18" dirty="0">
                <a:solidFill>
                  <a:srgbClr val="007F7F"/>
                </a:solidFill>
                <a:latin typeface="Arial"/>
                <a:cs typeface="Arial"/>
                <a:hlinkClick r:id="rId4"/>
              </a:rPr>
              <a:t>k</a:t>
            </a:r>
            <a:r>
              <a:rPr sz="2541" b="1" dirty="0">
                <a:solidFill>
                  <a:srgbClr val="7F007F"/>
                </a:solidFill>
                <a:latin typeface="Arial"/>
                <a:cs typeface="Arial"/>
                <a:hlinkClick r:id="rId4"/>
              </a:rPr>
              <a:t>.</a:t>
            </a:r>
            <a:r>
              <a:rPr sz="2541" b="1" spc="-14" dirty="0">
                <a:solidFill>
                  <a:srgbClr val="7F007F"/>
                </a:solidFill>
                <a:latin typeface="Arial"/>
                <a:cs typeface="Arial"/>
                <a:hlinkClick r:id="rId4"/>
              </a:rPr>
              <a:t>o</a:t>
            </a:r>
            <a:r>
              <a:rPr sz="2541" b="1" spc="-5" dirty="0">
                <a:solidFill>
                  <a:srgbClr val="7F007F"/>
                </a:solidFill>
                <a:latin typeface="Arial"/>
                <a:cs typeface="Arial"/>
                <a:hlinkClick r:id="rId4"/>
              </a:rPr>
              <a:t>ba</a:t>
            </a:r>
            <a:r>
              <a:rPr sz="2541" b="1" spc="-14" dirty="0">
                <a:solidFill>
                  <a:srgbClr val="7F007F"/>
                </a:solidFill>
                <a:latin typeface="Arial"/>
                <a:cs typeface="Arial"/>
                <a:hlinkClick r:id="rId4"/>
              </a:rPr>
              <a:t>m</a:t>
            </a:r>
            <a:r>
              <a:rPr sz="2541" b="1" spc="9" dirty="0">
                <a:solidFill>
                  <a:srgbClr val="7F007F"/>
                </a:solidFill>
                <a:latin typeface="Arial"/>
                <a:cs typeface="Arial"/>
                <a:hlinkClick r:id="rId4"/>
              </a:rPr>
              <a:t>a</a:t>
            </a:r>
            <a:r>
              <a:rPr sz="2541" b="1" spc="-5" dirty="0">
                <a:solidFill>
                  <a:srgbClr val="7F7F00"/>
                </a:solidFill>
                <a:latin typeface="Arial"/>
                <a:cs typeface="Arial"/>
                <a:hlinkClick r:id="rId4"/>
              </a:rPr>
              <a:t>@</a:t>
            </a:r>
            <a:r>
              <a:rPr sz="2541" b="1" spc="-9" dirty="0">
                <a:solidFill>
                  <a:srgbClr val="7F7F7F"/>
                </a:solidFill>
                <a:latin typeface="Arial"/>
                <a:cs typeface="Arial"/>
                <a:hlinkClick r:id="rId4"/>
              </a:rPr>
              <a:t>w</a:t>
            </a:r>
            <a:r>
              <a:rPr sz="2541" b="1" spc="-14" dirty="0">
                <a:solidFill>
                  <a:srgbClr val="7F7F7F"/>
                </a:solidFill>
                <a:latin typeface="Arial"/>
                <a:cs typeface="Arial"/>
                <a:hlinkClick r:id="rId4"/>
              </a:rPr>
              <a:t>h</a:t>
            </a:r>
            <a:r>
              <a:rPr sz="2541" b="1" dirty="0">
                <a:solidFill>
                  <a:srgbClr val="7F7F7F"/>
                </a:solidFill>
                <a:latin typeface="Arial"/>
                <a:cs typeface="Arial"/>
                <a:hlinkClick r:id="rId4"/>
              </a:rPr>
              <a:t>i</a:t>
            </a:r>
            <a:r>
              <a:rPr sz="2541" b="1" spc="5" dirty="0">
                <a:solidFill>
                  <a:srgbClr val="7F7F7F"/>
                </a:solidFill>
                <a:latin typeface="Arial"/>
                <a:cs typeface="Arial"/>
                <a:hlinkClick r:id="rId4"/>
              </a:rPr>
              <a:t>t</a:t>
            </a:r>
            <a:r>
              <a:rPr sz="2541" b="1" spc="-5" dirty="0">
                <a:solidFill>
                  <a:srgbClr val="7F7F7F"/>
                </a:solidFill>
                <a:latin typeface="Arial"/>
                <a:cs typeface="Arial"/>
                <a:hlinkClick r:id="rId4"/>
              </a:rPr>
              <a:t>e</a:t>
            </a:r>
            <a:r>
              <a:rPr sz="2541" b="1" spc="-9" dirty="0">
                <a:solidFill>
                  <a:srgbClr val="7F7F7F"/>
                </a:solidFill>
                <a:latin typeface="Arial"/>
                <a:cs typeface="Arial"/>
                <a:hlinkClick r:id="rId4"/>
              </a:rPr>
              <a:t>h</a:t>
            </a:r>
            <a:r>
              <a:rPr sz="2541" b="1" spc="-5" dirty="0">
                <a:solidFill>
                  <a:srgbClr val="7F7F7F"/>
                </a:solidFill>
                <a:latin typeface="Arial"/>
                <a:cs typeface="Arial"/>
                <a:hlinkClick r:id="rId4"/>
              </a:rPr>
              <a:t>o</a:t>
            </a:r>
            <a:r>
              <a:rPr sz="2541" b="1" spc="-14" dirty="0">
                <a:solidFill>
                  <a:srgbClr val="7F7F7F"/>
                </a:solidFill>
                <a:latin typeface="Arial"/>
                <a:cs typeface="Arial"/>
                <a:hlinkClick r:id="rId4"/>
              </a:rPr>
              <a:t>u</a:t>
            </a:r>
            <a:r>
              <a:rPr sz="2541" b="1" spc="-5" dirty="0">
                <a:solidFill>
                  <a:srgbClr val="7F7F7F"/>
                </a:solidFill>
                <a:latin typeface="Arial"/>
                <a:cs typeface="Arial"/>
                <a:hlinkClick r:id="rId4"/>
              </a:rPr>
              <a:t>s</a:t>
            </a:r>
            <a:r>
              <a:rPr sz="2541" b="1" spc="9" dirty="0">
                <a:solidFill>
                  <a:srgbClr val="7F7F7F"/>
                </a:solidFill>
                <a:latin typeface="Arial"/>
                <a:cs typeface="Arial"/>
                <a:hlinkClick r:id="rId4"/>
              </a:rPr>
              <a:t>e</a:t>
            </a:r>
            <a:r>
              <a:rPr sz="2541" b="1" dirty="0">
                <a:latin typeface="Arial"/>
                <a:cs typeface="Arial"/>
                <a:hlinkClick r:id="rId4"/>
              </a:rPr>
              <a:t>.</a:t>
            </a:r>
            <a:r>
              <a:rPr sz="2541" b="1" spc="-14" dirty="0">
                <a:latin typeface="Arial"/>
                <a:cs typeface="Arial"/>
                <a:hlinkClick r:id="rId4"/>
              </a:rPr>
              <a:t>g</a:t>
            </a:r>
            <a:r>
              <a:rPr sz="2541" b="1" spc="-5" dirty="0">
                <a:latin typeface="Arial"/>
                <a:cs typeface="Arial"/>
                <a:hlinkClick r:id="rId4"/>
              </a:rPr>
              <a:t>ov</a:t>
            </a:r>
            <a:endParaRPr sz="2541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56368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04344" y="2830798"/>
            <a:ext cx="4777548" cy="681950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4356" spc="427" dirty="0"/>
              <a:t>Choosing</a:t>
            </a:r>
            <a:r>
              <a:rPr sz="4356" spc="368" dirty="0"/>
              <a:t> </a:t>
            </a:r>
            <a:r>
              <a:rPr sz="4356" spc="304" dirty="0"/>
              <a:t>Tokens</a:t>
            </a:r>
            <a:endParaRPr sz="4356"/>
          </a:p>
        </p:txBody>
      </p:sp>
    </p:spTree>
    <p:extLst>
      <p:ext uri="{BB962C8B-B14F-4D97-AF65-F5344CB8AC3E}">
        <p14:creationId xmlns:p14="http://schemas.microsoft.com/office/powerpoint/2010/main" val="102548184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8475" y="506452"/>
            <a:ext cx="7441794" cy="626102"/>
          </a:xfrm>
          <a:prstGeom prst="rect">
            <a:avLst/>
          </a:prstGeom>
        </p:spPr>
        <p:txBody>
          <a:bodyPr vert="horz" wrap="square" lIns="0" tIns="11526" rIns="0" bIns="0" rtlCol="0" anchor="ctr">
            <a:spAutoFit/>
          </a:bodyPr>
          <a:lstStyle/>
          <a:p>
            <a:pPr marL="11527">
              <a:lnSpc>
                <a:spcPct val="100000"/>
              </a:lnSpc>
              <a:spcBef>
                <a:spcPts val="91"/>
              </a:spcBef>
            </a:pPr>
            <a:r>
              <a:rPr sz="3993" spc="309" dirty="0"/>
              <a:t>Applied </a:t>
            </a:r>
            <a:r>
              <a:rPr sz="3993" spc="390" dirty="0"/>
              <a:t>Regular</a:t>
            </a:r>
            <a:r>
              <a:rPr sz="3993" spc="386" dirty="0"/>
              <a:t> </a:t>
            </a:r>
            <a:r>
              <a:rPr sz="3993" spc="336" dirty="0"/>
              <a:t>Expressions</a:t>
            </a:r>
            <a:endParaRPr sz="3993"/>
          </a:p>
        </p:txBody>
      </p:sp>
      <p:sp>
        <p:nvSpPr>
          <p:cNvPr id="3" name="object 3"/>
          <p:cNvSpPr txBox="1"/>
          <p:nvPr/>
        </p:nvSpPr>
        <p:spPr>
          <a:xfrm>
            <a:off x="2064188" y="1679344"/>
            <a:ext cx="138889" cy="187466"/>
          </a:xfrm>
          <a:prstGeom prst="rect">
            <a:avLst/>
          </a:prstGeom>
        </p:spPr>
        <p:txBody>
          <a:bodyPr vert="horz" wrap="square" lIns="0" tIns="12679" rIns="0" bIns="0" rtlCol="0">
            <a:spAutoFit/>
          </a:bodyPr>
          <a:lstStyle/>
          <a:p>
            <a:pPr marL="11527">
              <a:spcBef>
                <a:spcPts val="100"/>
              </a:spcBef>
            </a:pPr>
            <a:r>
              <a:rPr sz="1135" spc="222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135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64188" y="2592208"/>
            <a:ext cx="138889" cy="187466"/>
          </a:xfrm>
          <a:prstGeom prst="rect">
            <a:avLst/>
          </a:prstGeom>
        </p:spPr>
        <p:txBody>
          <a:bodyPr vert="horz" wrap="square" lIns="0" tIns="12679" rIns="0" bIns="0" rtlCol="0">
            <a:spAutoFit/>
          </a:bodyPr>
          <a:lstStyle/>
          <a:p>
            <a:pPr marL="11527">
              <a:spcBef>
                <a:spcPts val="100"/>
              </a:spcBef>
            </a:pPr>
            <a:r>
              <a:rPr sz="1135" spc="222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135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58101" y="1569848"/>
            <a:ext cx="6775589" cy="1336426"/>
          </a:xfrm>
          <a:prstGeom prst="rect">
            <a:avLst/>
          </a:prstGeom>
        </p:spPr>
        <p:txBody>
          <a:bodyPr vert="horz" wrap="square" lIns="0" tIns="34578" rIns="0" bIns="0" rtlCol="0">
            <a:spAutoFit/>
          </a:bodyPr>
          <a:lstStyle/>
          <a:p>
            <a:pPr marL="11527" marR="488724">
              <a:lnSpc>
                <a:spcPts val="2950"/>
              </a:lnSpc>
              <a:spcBef>
                <a:spcPts val="272"/>
              </a:spcBef>
            </a:pPr>
            <a:r>
              <a:rPr sz="2541" spc="250" dirty="0">
                <a:solidFill>
                  <a:srgbClr val="3B3B3B"/>
                </a:solidFill>
                <a:latin typeface="Cambria"/>
                <a:cs typeface="Cambria"/>
              </a:rPr>
              <a:t>Suppose </a:t>
            </a:r>
            <a:r>
              <a:rPr sz="2541" spc="204" dirty="0">
                <a:solidFill>
                  <a:srgbClr val="3B3B3B"/>
                </a:solidFill>
                <a:latin typeface="Cambria"/>
                <a:cs typeface="Cambria"/>
              </a:rPr>
              <a:t>that </a:t>
            </a:r>
            <a:r>
              <a:rPr sz="2541" spc="185" dirty="0">
                <a:solidFill>
                  <a:srgbClr val="3B3B3B"/>
                </a:solidFill>
                <a:latin typeface="Cambria"/>
                <a:cs typeface="Cambria"/>
              </a:rPr>
              <a:t>our </a:t>
            </a:r>
            <a:r>
              <a:rPr sz="2541" spc="218" dirty="0">
                <a:solidFill>
                  <a:srgbClr val="3B3B3B"/>
                </a:solidFill>
                <a:latin typeface="Cambria"/>
                <a:cs typeface="Cambria"/>
              </a:rPr>
              <a:t>alphabet </a:t>
            </a:r>
            <a:r>
              <a:rPr sz="2541" spc="159" dirty="0">
                <a:solidFill>
                  <a:srgbClr val="3B3B3B"/>
                </a:solidFill>
                <a:latin typeface="Cambria"/>
                <a:cs typeface="Cambria"/>
              </a:rPr>
              <a:t>is </a:t>
            </a:r>
            <a:r>
              <a:rPr sz="2541" spc="168" dirty="0">
                <a:solidFill>
                  <a:srgbClr val="3B3B3B"/>
                </a:solidFill>
                <a:latin typeface="Cambria"/>
                <a:cs typeface="Cambria"/>
              </a:rPr>
              <a:t>all </a:t>
            </a:r>
            <a:r>
              <a:rPr sz="2541" spc="313" dirty="0">
                <a:solidFill>
                  <a:srgbClr val="3B3B3B"/>
                </a:solidFill>
                <a:latin typeface="Cambria"/>
                <a:cs typeface="Cambria"/>
              </a:rPr>
              <a:t>ASCII  </a:t>
            </a:r>
            <a:r>
              <a:rPr sz="2541" spc="231" dirty="0">
                <a:solidFill>
                  <a:srgbClr val="3B3B3B"/>
                </a:solidFill>
                <a:latin typeface="Cambria"/>
                <a:cs typeface="Cambria"/>
              </a:rPr>
              <a:t>characters.</a:t>
            </a:r>
            <a:endParaRPr sz="2541">
              <a:latin typeface="Cambria"/>
              <a:cs typeface="Cambria"/>
            </a:endParaRPr>
          </a:p>
          <a:p>
            <a:pPr marL="11527">
              <a:spcBef>
                <a:spcPts val="1107"/>
              </a:spcBef>
            </a:pPr>
            <a:r>
              <a:rPr sz="2541" spc="250" dirty="0">
                <a:solidFill>
                  <a:srgbClr val="3B3B3B"/>
                </a:solidFill>
                <a:latin typeface="Cambria"/>
                <a:cs typeface="Cambria"/>
              </a:rPr>
              <a:t>A </a:t>
            </a:r>
            <a:r>
              <a:rPr sz="2541" spc="222" dirty="0">
                <a:solidFill>
                  <a:srgbClr val="3B3B3B"/>
                </a:solidFill>
                <a:latin typeface="Cambria"/>
                <a:cs typeface="Cambria"/>
              </a:rPr>
              <a:t>regular </a:t>
            </a:r>
            <a:r>
              <a:rPr sz="2541" spc="195" dirty="0">
                <a:solidFill>
                  <a:srgbClr val="3B3B3B"/>
                </a:solidFill>
                <a:latin typeface="Cambria"/>
                <a:cs typeface="Cambria"/>
              </a:rPr>
              <a:t>expression </a:t>
            </a:r>
            <a:r>
              <a:rPr sz="2541" spc="163" dirty="0">
                <a:solidFill>
                  <a:srgbClr val="3B3B3B"/>
                </a:solidFill>
                <a:latin typeface="Cambria"/>
                <a:cs typeface="Cambria"/>
              </a:rPr>
              <a:t>for </a:t>
            </a:r>
            <a:r>
              <a:rPr sz="2541" spc="222" dirty="0">
                <a:solidFill>
                  <a:srgbClr val="3B3B3B"/>
                </a:solidFill>
                <a:latin typeface="Cambria"/>
                <a:cs typeface="Cambria"/>
              </a:rPr>
              <a:t>even numbers</a:t>
            </a:r>
            <a:r>
              <a:rPr sz="2541" spc="371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541" spc="159" dirty="0">
                <a:solidFill>
                  <a:srgbClr val="3B3B3B"/>
                </a:solidFill>
                <a:latin typeface="Cambria"/>
                <a:cs typeface="Cambria"/>
              </a:rPr>
              <a:t>is</a:t>
            </a:r>
            <a:endParaRPr sz="2541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66032" y="3408253"/>
            <a:ext cx="5243200" cy="402643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2541" b="1" spc="-5" dirty="0">
                <a:solidFill>
                  <a:srgbClr val="7F007F"/>
                </a:solidFill>
                <a:latin typeface="Arial"/>
                <a:cs typeface="Arial"/>
              </a:rPr>
              <a:t>(+|-)?</a:t>
            </a:r>
            <a:r>
              <a:rPr sz="2541" b="1" spc="-5" dirty="0">
                <a:solidFill>
                  <a:srgbClr val="7F7F00"/>
                </a:solidFill>
                <a:latin typeface="Arial"/>
                <a:cs typeface="Arial"/>
              </a:rPr>
              <a:t>(0|1|2|3|4|5|6|7|8|9)*</a:t>
            </a:r>
            <a:r>
              <a:rPr sz="2541" b="1" spc="-5" dirty="0">
                <a:solidFill>
                  <a:srgbClr val="007F7F"/>
                </a:solidFill>
                <a:latin typeface="Arial"/>
                <a:cs typeface="Arial"/>
              </a:rPr>
              <a:t>(0|2|4|6|8)</a:t>
            </a:r>
            <a:endParaRPr sz="2541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8212686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8475" y="506452"/>
            <a:ext cx="7441794" cy="626102"/>
          </a:xfrm>
          <a:prstGeom prst="rect">
            <a:avLst/>
          </a:prstGeom>
        </p:spPr>
        <p:txBody>
          <a:bodyPr vert="horz" wrap="square" lIns="0" tIns="11526" rIns="0" bIns="0" rtlCol="0" anchor="ctr">
            <a:spAutoFit/>
          </a:bodyPr>
          <a:lstStyle/>
          <a:p>
            <a:pPr marL="11527">
              <a:lnSpc>
                <a:spcPct val="100000"/>
              </a:lnSpc>
              <a:spcBef>
                <a:spcPts val="91"/>
              </a:spcBef>
            </a:pPr>
            <a:r>
              <a:rPr sz="3993" spc="309" dirty="0"/>
              <a:t>Applied </a:t>
            </a:r>
            <a:r>
              <a:rPr sz="3993" spc="390" dirty="0"/>
              <a:t>Regular</a:t>
            </a:r>
            <a:r>
              <a:rPr sz="3993" spc="386" dirty="0"/>
              <a:t> </a:t>
            </a:r>
            <a:r>
              <a:rPr sz="3993" spc="336" dirty="0"/>
              <a:t>Expressions</a:t>
            </a:r>
            <a:endParaRPr sz="3993"/>
          </a:p>
        </p:txBody>
      </p:sp>
      <p:sp>
        <p:nvSpPr>
          <p:cNvPr id="3" name="object 3"/>
          <p:cNvSpPr txBox="1"/>
          <p:nvPr/>
        </p:nvSpPr>
        <p:spPr>
          <a:xfrm>
            <a:off x="2064188" y="1679344"/>
            <a:ext cx="138889" cy="187466"/>
          </a:xfrm>
          <a:prstGeom prst="rect">
            <a:avLst/>
          </a:prstGeom>
        </p:spPr>
        <p:txBody>
          <a:bodyPr vert="horz" wrap="square" lIns="0" tIns="12679" rIns="0" bIns="0" rtlCol="0">
            <a:spAutoFit/>
          </a:bodyPr>
          <a:lstStyle/>
          <a:p>
            <a:pPr marL="11527">
              <a:spcBef>
                <a:spcPts val="100"/>
              </a:spcBef>
            </a:pPr>
            <a:r>
              <a:rPr sz="1135" spc="222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135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64188" y="2592208"/>
            <a:ext cx="138889" cy="187466"/>
          </a:xfrm>
          <a:prstGeom prst="rect">
            <a:avLst/>
          </a:prstGeom>
        </p:spPr>
        <p:txBody>
          <a:bodyPr vert="horz" wrap="square" lIns="0" tIns="12679" rIns="0" bIns="0" rtlCol="0">
            <a:spAutoFit/>
          </a:bodyPr>
          <a:lstStyle/>
          <a:p>
            <a:pPr marL="11527">
              <a:spcBef>
                <a:spcPts val="100"/>
              </a:spcBef>
            </a:pPr>
            <a:r>
              <a:rPr sz="1135" spc="222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135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58101" y="1569848"/>
            <a:ext cx="6775589" cy="1336426"/>
          </a:xfrm>
          <a:prstGeom prst="rect">
            <a:avLst/>
          </a:prstGeom>
        </p:spPr>
        <p:txBody>
          <a:bodyPr vert="horz" wrap="square" lIns="0" tIns="34578" rIns="0" bIns="0" rtlCol="0">
            <a:spAutoFit/>
          </a:bodyPr>
          <a:lstStyle/>
          <a:p>
            <a:pPr marL="11527" marR="488724">
              <a:lnSpc>
                <a:spcPts val="2950"/>
              </a:lnSpc>
              <a:spcBef>
                <a:spcPts val="272"/>
              </a:spcBef>
            </a:pPr>
            <a:r>
              <a:rPr sz="2541" spc="250" dirty="0">
                <a:solidFill>
                  <a:srgbClr val="3B3B3B"/>
                </a:solidFill>
                <a:latin typeface="Cambria"/>
                <a:cs typeface="Cambria"/>
              </a:rPr>
              <a:t>Suppose </a:t>
            </a:r>
            <a:r>
              <a:rPr sz="2541" spc="204" dirty="0">
                <a:solidFill>
                  <a:srgbClr val="3B3B3B"/>
                </a:solidFill>
                <a:latin typeface="Cambria"/>
                <a:cs typeface="Cambria"/>
              </a:rPr>
              <a:t>that </a:t>
            </a:r>
            <a:r>
              <a:rPr sz="2541" spc="185" dirty="0">
                <a:solidFill>
                  <a:srgbClr val="3B3B3B"/>
                </a:solidFill>
                <a:latin typeface="Cambria"/>
                <a:cs typeface="Cambria"/>
              </a:rPr>
              <a:t>our </a:t>
            </a:r>
            <a:r>
              <a:rPr sz="2541" spc="218" dirty="0">
                <a:solidFill>
                  <a:srgbClr val="3B3B3B"/>
                </a:solidFill>
                <a:latin typeface="Cambria"/>
                <a:cs typeface="Cambria"/>
              </a:rPr>
              <a:t>alphabet </a:t>
            </a:r>
            <a:r>
              <a:rPr sz="2541" spc="159" dirty="0">
                <a:solidFill>
                  <a:srgbClr val="3B3B3B"/>
                </a:solidFill>
                <a:latin typeface="Cambria"/>
                <a:cs typeface="Cambria"/>
              </a:rPr>
              <a:t>is </a:t>
            </a:r>
            <a:r>
              <a:rPr sz="2541" spc="168" dirty="0">
                <a:solidFill>
                  <a:srgbClr val="3B3B3B"/>
                </a:solidFill>
                <a:latin typeface="Cambria"/>
                <a:cs typeface="Cambria"/>
              </a:rPr>
              <a:t>all </a:t>
            </a:r>
            <a:r>
              <a:rPr sz="2541" spc="313" dirty="0">
                <a:solidFill>
                  <a:srgbClr val="3B3B3B"/>
                </a:solidFill>
                <a:latin typeface="Cambria"/>
                <a:cs typeface="Cambria"/>
              </a:rPr>
              <a:t>ASCII  </a:t>
            </a:r>
            <a:r>
              <a:rPr sz="2541" spc="231" dirty="0">
                <a:solidFill>
                  <a:srgbClr val="3B3B3B"/>
                </a:solidFill>
                <a:latin typeface="Cambria"/>
                <a:cs typeface="Cambria"/>
              </a:rPr>
              <a:t>characters.</a:t>
            </a:r>
            <a:endParaRPr sz="2541">
              <a:latin typeface="Cambria"/>
              <a:cs typeface="Cambria"/>
            </a:endParaRPr>
          </a:p>
          <a:p>
            <a:pPr marL="11527">
              <a:spcBef>
                <a:spcPts val="1107"/>
              </a:spcBef>
            </a:pPr>
            <a:r>
              <a:rPr sz="2541" spc="250" dirty="0">
                <a:solidFill>
                  <a:srgbClr val="3B3B3B"/>
                </a:solidFill>
                <a:latin typeface="Cambria"/>
                <a:cs typeface="Cambria"/>
              </a:rPr>
              <a:t>A </a:t>
            </a:r>
            <a:r>
              <a:rPr sz="2541" spc="222" dirty="0">
                <a:solidFill>
                  <a:srgbClr val="3B3B3B"/>
                </a:solidFill>
                <a:latin typeface="Cambria"/>
                <a:cs typeface="Cambria"/>
              </a:rPr>
              <a:t>regular </a:t>
            </a:r>
            <a:r>
              <a:rPr sz="2541" spc="195" dirty="0">
                <a:solidFill>
                  <a:srgbClr val="3B3B3B"/>
                </a:solidFill>
                <a:latin typeface="Cambria"/>
                <a:cs typeface="Cambria"/>
              </a:rPr>
              <a:t>expression </a:t>
            </a:r>
            <a:r>
              <a:rPr sz="2541" spc="163" dirty="0">
                <a:solidFill>
                  <a:srgbClr val="3B3B3B"/>
                </a:solidFill>
                <a:latin typeface="Cambria"/>
                <a:cs typeface="Cambria"/>
              </a:rPr>
              <a:t>for </a:t>
            </a:r>
            <a:r>
              <a:rPr sz="2541" spc="222" dirty="0">
                <a:solidFill>
                  <a:srgbClr val="3B3B3B"/>
                </a:solidFill>
                <a:latin typeface="Cambria"/>
                <a:cs typeface="Cambria"/>
              </a:rPr>
              <a:t>even numbers</a:t>
            </a:r>
            <a:r>
              <a:rPr sz="2541" spc="371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541" spc="159" dirty="0">
                <a:solidFill>
                  <a:srgbClr val="3B3B3B"/>
                </a:solidFill>
                <a:latin typeface="Cambria"/>
                <a:cs typeface="Cambria"/>
              </a:rPr>
              <a:t>is</a:t>
            </a:r>
            <a:endParaRPr sz="2541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66032" y="3408254"/>
            <a:ext cx="5243200" cy="2451217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2541" b="1" spc="-5" dirty="0">
                <a:solidFill>
                  <a:srgbClr val="7F007F"/>
                </a:solidFill>
                <a:latin typeface="Arial"/>
                <a:cs typeface="Arial"/>
              </a:rPr>
              <a:t>(+|-)?</a:t>
            </a:r>
            <a:r>
              <a:rPr sz="2541" b="1" spc="-5" dirty="0">
                <a:solidFill>
                  <a:srgbClr val="7F7F00"/>
                </a:solidFill>
                <a:latin typeface="Arial"/>
                <a:cs typeface="Arial"/>
              </a:rPr>
              <a:t>(0|1|2|3|4|5|6|7|8|9)*</a:t>
            </a:r>
            <a:r>
              <a:rPr sz="2541" b="1" spc="-5" dirty="0">
                <a:solidFill>
                  <a:srgbClr val="007F7F"/>
                </a:solidFill>
                <a:latin typeface="Arial"/>
                <a:cs typeface="Arial"/>
              </a:rPr>
              <a:t>(0|2|4|6|8)</a:t>
            </a:r>
            <a:endParaRPr sz="2541">
              <a:latin typeface="Arial"/>
              <a:cs typeface="Arial"/>
            </a:endParaRPr>
          </a:p>
          <a:p>
            <a:pPr>
              <a:spcBef>
                <a:spcPts val="27"/>
              </a:spcBef>
            </a:pPr>
            <a:endParaRPr sz="3812">
              <a:latin typeface="Arial"/>
              <a:cs typeface="Arial"/>
            </a:endParaRPr>
          </a:p>
          <a:p>
            <a:pPr marR="178661" algn="ctr">
              <a:lnSpc>
                <a:spcPts val="2941"/>
              </a:lnSpc>
            </a:pPr>
            <a:r>
              <a:rPr sz="2541" b="1" spc="-5" dirty="0">
                <a:solidFill>
                  <a:srgbClr val="3B3B3B"/>
                </a:solidFill>
                <a:latin typeface="Arial"/>
                <a:cs typeface="Arial"/>
              </a:rPr>
              <a:t>42</a:t>
            </a:r>
            <a:endParaRPr sz="2541">
              <a:latin typeface="Arial"/>
              <a:cs typeface="Arial"/>
            </a:endParaRPr>
          </a:p>
          <a:p>
            <a:pPr marR="180390" algn="ctr">
              <a:lnSpc>
                <a:spcPts val="2832"/>
              </a:lnSpc>
            </a:pPr>
            <a:r>
              <a:rPr sz="2541" b="1" spc="-9" dirty="0">
                <a:solidFill>
                  <a:srgbClr val="3B3B3B"/>
                </a:solidFill>
                <a:latin typeface="Arial"/>
                <a:cs typeface="Arial"/>
              </a:rPr>
              <a:t>+1370</a:t>
            </a:r>
            <a:endParaRPr sz="2541">
              <a:latin typeface="Arial"/>
              <a:cs typeface="Arial"/>
            </a:endParaRPr>
          </a:p>
          <a:p>
            <a:pPr marR="180390" algn="ctr">
              <a:lnSpc>
                <a:spcPts val="2832"/>
              </a:lnSpc>
            </a:pPr>
            <a:r>
              <a:rPr sz="2541" b="1" spc="-5" dirty="0">
                <a:solidFill>
                  <a:srgbClr val="3B3B3B"/>
                </a:solidFill>
                <a:latin typeface="Arial"/>
                <a:cs typeface="Arial"/>
              </a:rPr>
              <a:t>-3248</a:t>
            </a:r>
            <a:endParaRPr sz="2541">
              <a:latin typeface="Arial"/>
              <a:cs typeface="Arial"/>
            </a:endParaRPr>
          </a:p>
          <a:p>
            <a:pPr marR="180390" algn="ctr">
              <a:lnSpc>
                <a:spcPts val="2941"/>
              </a:lnSpc>
            </a:pPr>
            <a:r>
              <a:rPr sz="2541" b="1" spc="-5" dirty="0">
                <a:solidFill>
                  <a:srgbClr val="3B3B3B"/>
                </a:solidFill>
                <a:latin typeface="Arial"/>
                <a:cs typeface="Arial"/>
              </a:rPr>
              <a:t>-9999912</a:t>
            </a:r>
            <a:endParaRPr sz="2541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0537590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8475" y="506452"/>
            <a:ext cx="7441794" cy="626102"/>
          </a:xfrm>
          <a:prstGeom prst="rect">
            <a:avLst/>
          </a:prstGeom>
        </p:spPr>
        <p:txBody>
          <a:bodyPr vert="horz" wrap="square" lIns="0" tIns="11526" rIns="0" bIns="0" rtlCol="0" anchor="ctr">
            <a:spAutoFit/>
          </a:bodyPr>
          <a:lstStyle/>
          <a:p>
            <a:pPr marL="11527">
              <a:lnSpc>
                <a:spcPct val="100000"/>
              </a:lnSpc>
              <a:spcBef>
                <a:spcPts val="91"/>
              </a:spcBef>
            </a:pPr>
            <a:r>
              <a:rPr sz="3993" spc="309" dirty="0"/>
              <a:t>Applied </a:t>
            </a:r>
            <a:r>
              <a:rPr sz="3993" spc="390" dirty="0"/>
              <a:t>Regular</a:t>
            </a:r>
            <a:r>
              <a:rPr sz="3993" spc="386" dirty="0"/>
              <a:t> </a:t>
            </a:r>
            <a:r>
              <a:rPr sz="3993" spc="336" dirty="0"/>
              <a:t>Expressions</a:t>
            </a:r>
            <a:endParaRPr sz="3993"/>
          </a:p>
        </p:txBody>
      </p:sp>
      <p:sp>
        <p:nvSpPr>
          <p:cNvPr id="3" name="object 3"/>
          <p:cNvSpPr txBox="1"/>
          <p:nvPr/>
        </p:nvSpPr>
        <p:spPr>
          <a:xfrm>
            <a:off x="2064188" y="1679344"/>
            <a:ext cx="138889" cy="187466"/>
          </a:xfrm>
          <a:prstGeom prst="rect">
            <a:avLst/>
          </a:prstGeom>
        </p:spPr>
        <p:txBody>
          <a:bodyPr vert="horz" wrap="square" lIns="0" tIns="12679" rIns="0" bIns="0" rtlCol="0">
            <a:spAutoFit/>
          </a:bodyPr>
          <a:lstStyle/>
          <a:p>
            <a:pPr marL="11527">
              <a:spcBef>
                <a:spcPts val="100"/>
              </a:spcBef>
            </a:pPr>
            <a:r>
              <a:rPr sz="1135" spc="222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135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64188" y="2592208"/>
            <a:ext cx="138889" cy="187466"/>
          </a:xfrm>
          <a:prstGeom prst="rect">
            <a:avLst/>
          </a:prstGeom>
        </p:spPr>
        <p:txBody>
          <a:bodyPr vert="horz" wrap="square" lIns="0" tIns="12679" rIns="0" bIns="0" rtlCol="0">
            <a:spAutoFit/>
          </a:bodyPr>
          <a:lstStyle/>
          <a:p>
            <a:pPr marL="11527">
              <a:spcBef>
                <a:spcPts val="100"/>
              </a:spcBef>
            </a:pPr>
            <a:r>
              <a:rPr sz="1135" spc="222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135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58101" y="1569848"/>
            <a:ext cx="6775589" cy="1336426"/>
          </a:xfrm>
          <a:prstGeom prst="rect">
            <a:avLst/>
          </a:prstGeom>
        </p:spPr>
        <p:txBody>
          <a:bodyPr vert="horz" wrap="square" lIns="0" tIns="34578" rIns="0" bIns="0" rtlCol="0">
            <a:spAutoFit/>
          </a:bodyPr>
          <a:lstStyle/>
          <a:p>
            <a:pPr marL="11527" marR="488724">
              <a:lnSpc>
                <a:spcPts val="2950"/>
              </a:lnSpc>
              <a:spcBef>
                <a:spcPts val="272"/>
              </a:spcBef>
            </a:pPr>
            <a:r>
              <a:rPr sz="2541" spc="250" dirty="0">
                <a:solidFill>
                  <a:srgbClr val="3B3B3B"/>
                </a:solidFill>
                <a:latin typeface="Cambria"/>
                <a:cs typeface="Cambria"/>
              </a:rPr>
              <a:t>Suppose </a:t>
            </a:r>
            <a:r>
              <a:rPr sz="2541" spc="204" dirty="0">
                <a:solidFill>
                  <a:srgbClr val="3B3B3B"/>
                </a:solidFill>
                <a:latin typeface="Cambria"/>
                <a:cs typeface="Cambria"/>
              </a:rPr>
              <a:t>that </a:t>
            </a:r>
            <a:r>
              <a:rPr sz="2541" spc="185" dirty="0">
                <a:solidFill>
                  <a:srgbClr val="3B3B3B"/>
                </a:solidFill>
                <a:latin typeface="Cambria"/>
                <a:cs typeface="Cambria"/>
              </a:rPr>
              <a:t>our </a:t>
            </a:r>
            <a:r>
              <a:rPr sz="2541" spc="218" dirty="0">
                <a:solidFill>
                  <a:srgbClr val="3B3B3B"/>
                </a:solidFill>
                <a:latin typeface="Cambria"/>
                <a:cs typeface="Cambria"/>
              </a:rPr>
              <a:t>alphabet </a:t>
            </a:r>
            <a:r>
              <a:rPr sz="2541" spc="159" dirty="0">
                <a:solidFill>
                  <a:srgbClr val="3B3B3B"/>
                </a:solidFill>
                <a:latin typeface="Cambria"/>
                <a:cs typeface="Cambria"/>
              </a:rPr>
              <a:t>is </a:t>
            </a:r>
            <a:r>
              <a:rPr sz="2541" spc="168" dirty="0">
                <a:solidFill>
                  <a:srgbClr val="3B3B3B"/>
                </a:solidFill>
                <a:latin typeface="Cambria"/>
                <a:cs typeface="Cambria"/>
              </a:rPr>
              <a:t>all </a:t>
            </a:r>
            <a:r>
              <a:rPr sz="2541" spc="313" dirty="0">
                <a:solidFill>
                  <a:srgbClr val="3B3B3B"/>
                </a:solidFill>
                <a:latin typeface="Cambria"/>
                <a:cs typeface="Cambria"/>
              </a:rPr>
              <a:t>ASCII  </a:t>
            </a:r>
            <a:r>
              <a:rPr sz="2541" spc="231" dirty="0">
                <a:solidFill>
                  <a:srgbClr val="3B3B3B"/>
                </a:solidFill>
                <a:latin typeface="Cambria"/>
                <a:cs typeface="Cambria"/>
              </a:rPr>
              <a:t>characters.</a:t>
            </a:r>
            <a:endParaRPr sz="2541">
              <a:latin typeface="Cambria"/>
              <a:cs typeface="Cambria"/>
            </a:endParaRPr>
          </a:p>
          <a:p>
            <a:pPr marL="11527">
              <a:spcBef>
                <a:spcPts val="1107"/>
              </a:spcBef>
            </a:pPr>
            <a:r>
              <a:rPr sz="2541" spc="250" dirty="0">
                <a:solidFill>
                  <a:srgbClr val="3B3B3B"/>
                </a:solidFill>
                <a:latin typeface="Cambria"/>
                <a:cs typeface="Cambria"/>
              </a:rPr>
              <a:t>A </a:t>
            </a:r>
            <a:r>
              <a:rPr sz="2541" spc="222" dirty="0">
                <a:solidFill>
                  <a:srgbClr val="3B3B3B"/>
                </a:solidFill>
                <a:latin typeface="Cambria"/>
                <a:cs typeface="Cambria"/>
              </a:rPr>
              <a:t>regular </a:t>
            </a:r>
            <a:r>
              <a:rPr sz="2541" spc="195" dirty="0">
                <a:solidFill>
                  <a:srgbClr val="3B3B3B"/>
                </a:solidFill>
                <a:latin typeface="Cambria"/>
                <a:cs typeface="Cambria"/>
              </a:rPr>
              <a:t>expression </a:t>
            </a:r>
            <a:r>
              <a:rPr sz="2541" spc="163" dirty="0">
                <a:solidFill>
                  <a:srgbClr val="3B3B3B"/>
                </a:solidFill>
                <a:latin typeface="Cambria"/>
                <a:cs typeface="Cambria"/>
              </a:rPr>
              <a:t>for </a:t>
            </a:r>
            <a:r>
              <a:rPr sz="2541" spc="222" dirty="0">
                <a:solidFill>
                  <a:srgbClr val="3B3B3B"/>
                </a:solidFill>
                <a:latin typeface="Cambria"/>
                <a:cs typeface="Cambria"/>
              </a:rPr>
              <a:t>even numbers</a:t>
            </a:r>
            <a:r>
              <a:rPr sz="2541" spc="371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541" spc="159" dirty="0">
                <a:solidFill>
                  <a:srgbClr val="3B3B3B"/>
                </a:solidFill>
                <a:latin typeface="Cambria"/>
                <a:cs typeface="Cambria"/>
              </a:rPr>
              <a:t>is</a:t>
            </a:r>
            <a:endParaRPr sz="2541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66032" y="3408254"/>
            <a:ext cx="5243200" cy="2451217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2541" b="1" spc="-5" dirty="0">
                <a:solidFill>
                  <a:srgbClr val="7F007F"/>
                </a:solidFill>
                <a:latin typeface="Arial"/>
                <a:cs typeface="Arial"/>
              </a:rPr>
              <a:t>(+|-)?</a:t>
            </a:r>
            <a:r>
              <a:rPr sz="2541" b="1" spc="-5" dirty="0">
                <a:solidFill>
                  <a:srgbClr val="7F7F00"/>
                </a:solidFill>
                <a:latin typeface="Arial"/>
                <a:cs typeface="Arial"/>
              </a:rPr>
              <a:t>(0|1|2|3|4|5|6|7|8|9)*</a:t>
            </a:r>
            <a:r>
              <a:rPr sz="2541" b="1" spc="-5" dirty="0">
                <a:solidFill>
                  <a:srgbClr val="007F7F"/>
                </a:solidFill>
                <a:latin typeface="Arial"/>
                <a:cs typeface="Arial"/>
              </a:rPr>
              <a:t>(0|2|4|6|8)</a:t>
            </a:r>
            <a:endParaRPr sz="2541">
              <a:latin typeface="Arial"/>
              <a:cs typeface="Arial"/>
            </a:endParaRPr>
          </a:p>
          <a:p>
            <a:pPr>
              <a:spcBef>
                <a:spcPts val="27"/>
              </a:spcBef>
            </a:pPr>
            <a:endParaRPr sz="3812">
              <a:latin typeface="Arial"/>
              <a:cs typeface="Arial"/>
            </a:endParaRPr>
          </a:p>
          <a:p>
            <a:pPr marR="178085" algn="ctr">
              <a:lnSpc>
                <a:spcPts val="2941"/>
              </a:lnSpc>
            </a:pPr>
            <a:r>
              <a:rPr sz="2541" b="1" dirty="0">
                <a:solidFill>
                  <a:srgbClr val="7F7F00"/>
                </a:solidFill>
                <a:latin typeface="Arial"/>
                <a:cs typeface="Arial"/>
              </a:rPr>
              <a:t>4</a:t>
            </a:r>
            <a:r>
              <a:rPr sz="2541" b="1" dirty="0">
                <a:solidFill>
                  <a:srgbClr val="007F7F"/>
                </a:solidFill>
                <a:latin typeface="Arial"/>
                <a:cs typeface="Arial"/>
              </a:rPr>
              <a:t>2</a:t>
            </a:r>
            <a:endParaRPr sz="2541">
              <a:latin typeface="Arial"/>
              <a:cs typeface="Arial"/>
            </a:endParaRPr>
          </a:p>
          <a:p>
            <a:pPr marR="179237" algn="ctr">
              <a:lnSpc>
                <a:spcPts val="2832"/>
              </a:lnSpc>
            </a:pPr>
            <a:r>
              <a:rPr sz="2541" b="1" spc="-5" dirty="0">
                <a:solidFill>
                  <a:srgbClr val="7F007F"/>
                </a:solidFill>
                <a:latin typeface="Arial"/>
                <a:cs typeface="Arial"/>
              </a:rPr>
              <a:t>+</a:t>
            </a:r>
            <a:r>
              <a:rPr sz="2541" b="1" spc="-5" dirty="0">
                <a:solidFill>
                  <a:srgbClr val="7F7F00"/>
                </a:solidFill>
                <a:latin typeface="Arial"/>
                <a:cs typeface="Arial"/>
              </a:rPr>
              <a:t>137</a:t>
            </a:r>
            <a:r>
              <a:rPr sz="2541" b="1" spc="-5" dirty="0">
                <a:solidFill>
                  <a:srgbClr val="007F7F"/>
                </a:solidFill>
                <a:latin typeface="Arial"/>
                <a:cs typeface="Arial"/>
              </a:rPr>
              <a:t>0</a:t>
            </a:r>
            <a:endParaRPr sz="2541">
              <a:latin typeface="Arial"/>
              <a:cs typeface="Arial"/>
            </a:endParaRPr>
          </a:p>
          <a:p>
            <a:pPr marR="179237" algn="ctr">
              <a:lnSpc>
                <a:spcPts val="2832"/>
              </a:lnSpc>
            </a:pPr>
            <a:r>
              <a:rPr sz="2541" b="1" spc="-5" dirty="0">
                <a:solidFill>
                  <a:srgbClr val="7F007F"/>
                </a:solidFill>
                <a:latin typeface="Arial"/>
                <a:cs typeface="Arial"/>
              </a:rPr>
              <a:t>-</a:t>
            </a:r>
            <a:r>
              <a:rPr sz="2541" b="1" spc="-5" dirty="0">
                <a:solidFill>
                  <a:srgbClr val="7F7F00"/>
                </a:solidFill>
                <a:latin typeface="Arial"/>
                <a:cs typeface="Arial"/>
              </a:rPr>
              <a:t>324</a:t>
            </a:r>
            <a:r>
              <a:rPr sz="2541" b="1" spc="-5" dirty="0">
                <a:solidFill>
                  <a:srgbClr val="007F7F"/>
                </a:solidFill>
                <a:latin typeface="Arial"/>
                <a:cs typeface="Arial"/>
              </a:rPr>
              <a:t>8</a:t>
            </a:r>
            <a:endParaRPr sz="2541">
              <a:latin typeface="Arial"/>
              <a:cs typeface="Arial"/>
            </a:endParaRPr>
          </a:p>
          <a:p>
            <a:pPr marR="179237" algn="ctr">
              <a:lnSpc>
                <a:spcPts val="2941"/>
              </a:lnSpc>
            </a:pPr>
            <a:r>
              <a:rPr sz="2541" b="1" spc="-5" dirty="0">
                <a:solidFill>
                  <a:srgbClr val="7F007F"/>
                </a:solidFill>
                <a:latin typeface="Arial"/>
                <a:cs typeface="Arial"/>
              </a:rPr>
              <a:t>-</a:t>
            </a:r>
            <a:r>
              <a:rPr sz="2541" b="1" spc="-5" dirty="0">
                <a:solidFill>
                  <a:srgbClr val="7F7F00"/>
                </a:solidFill>
                <a:latin typeface="Arial"/>
                <a:cs typeface="Arial"/>
              </a:rPr>
              <a:t>999991</a:t>
            </a:r>
            <a:r>
              <a:rPr sz="2541" b="1" spc="-5" dirty="0">
                <a:solidFill>
                  <a:srgbClr val="007F7F"/>
                </a:solidFill>
                <a:latin typeface="Arial"/>
                <a:cs typeface="Arial"/>
              </a:rPr>
              <a:t>2</a:t>
            </a:r>
            <a:endParaRPr sz="2541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8163165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8475" y="506452"/>
            <a:ext cx="7441794" cy="626102"/>
          </a:xfrm>
          <a:prstGeom prst="rect">
            <a:avLst/>
          </a:prstGeom>
        </p:spPr>
        <p:txBody>
          <a:bodyPr vert="horz" wrap="square" lIns="0" tIns="11526" rIns="0" bIns="0" rtlCol="0" anchor="ctr">
            <a:spAutoFit/>
          </a:bodyPr>
          <a:lstStyle/>
          <a:p>
            <a:pPr marL="11527">
              <a:lnSpc>
                <a:spcPct val="100000"/>
              </a:lnSpc>
              <a:spcBef>
                <a:spcPts val="91"/>
              </a:spcBef>
            </a:pPr>
            <a:r>
              <a:rPr sz="3993" spc="309" dirty="0"/>
              <a:t>Applied </a:t>
            </a:r>
            <a:r>
              <a:rPr sz="3993" spc="390" dirty="0"/>
              <a:t>Regular</a:t>
            </a:r>
            <a:r>
              <a:rPr sz="3993" spc="386" dirty="0"/>
              <a:t> </a:t>
            </a:r>
            <a:r>
              <a:rPr sz="3993" spc="336" dirty="0"/>
              <a:t>Expressions</a:t>
            </a:r>
            <a:endParaRPr sz="3993"/>
          </a:p>
        </p:txBody>
      </p:sp>
      <p:sp>
        <p:nvSpPr>
          <p:cNvPr id="3" name="object 3"/>
          <p:cNvSpPr txBox="1"/>
          <p:nvPr/>
        </p:nvSpPr>
        <p:spPr>
          <a:xfrm>
            <a:off x="2064188" y="1679344"/>
            <a:ext cx="138889" cy="187466"/>
          </a:xfrm>
          <a:prstGeom prst="rect">
            <a:avLst/>
          </a:prstGeom>
        </p:spPr>
        <p:txBody>
          <a:bodyPr vert="horz" wrap="square" lIns="0" tIns="12679" rIns="0" bIns="0" rtlCol="0">
            <a:spAutoFit/>
          </a:bodyPr>
          <a:lstStyle/>
          <a:p>
            <a:pPr marL="11527">
              <a:spcBef>
                <a:spcPts val="100"/>
              </a:spcBef>
            </a:pPr>
            <a:r>
              <a:rPr sz="1135" spc="222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135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64188" y="2592208"/>
            <a:ext cx="138889" cy="187466"/>
          </a:xfrm>
          <a:prstGeom prst="rect">
            <a:avLst/>
          </a:prstGeom>
        </p:spPr>
        <p:txBody>
          <a:bodyPr vert="horz" wrap="square" lIns="0" tIns="12679" rIns="0" bIns="0" rtlCol="0">
            <a:spAutoFit/>
          </a:bodyPr>
          <a:lstStyle/>
          <a:p>
            <a:pPr marL="11527">
              <a:spcBef>
                <a:spcPts val="100"/>
              </a:spcBef>
            </a:pPr>
            <a:r>
              <a:rPr sz="1135" spc="222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135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58101" y="1569848"/>
            <a:ext cx="6775589" cy="1336426"/>
          </a:xfrm>
          <a:prstGeom prst="rect">
            <a:avLst/>
          </a:prstGeom>
        </p:spPr>
        <p:txBody>
          <a:bodyPr vert="horz" wrap="square" lIns="0" tIns="34578" rIns="0" bIns="0" rtlCol="0">
            <a:spAutoFit/>
          </a:bodyPr>
          <a:lstStyle/>
          <a:p>
            <a:pPr marL="11527" marR="488724">
              <a:lnSpc>
                <a:spcPts val="2950"/>
              </a:lnSpc>
              <a:spcBef>
                <a:spcPts val="272"/>
              </a:spcBef>
            </a:pPr>
            <a:r>
              <a:rPr sz="2541" spc="250" dirty="0">
                <a:solidFill>
                  <a:srgbClr val="3B3B3B"/>
                </a:solidFill>
                <a:latin typeface="Cambria"/>
                <a:cs typeface="Cambria"/>
              </a:rPr>
              <a:t>Suppose </a:t>
            </a:r>
            <a:r>
              <a:rPr sz="2541" spc="204" dirty="0">
                <a:solidFill>
                  <a:srgbClr val="3B3B3B"/>
                </a:solidFill>
                <a:latin typeface="Cambria"/>
                <a:cs typeface="Cambria"/>
              </a:rPr>
              <a:t>that </a:t>
            </a:r>
            <a:r>
              <a:rPr sz="2541" spc="185" dirty="0">
                <a:solidFill>
                  <a:srgbClr val="3B3B3B"/>
                </a:solidFill>
                <a:latin typeface="Cambria"/>
                <a:cs typeface="Cambria"/>
              </a:rPr>
              <a:t>our </a:t>
            </a:r>
            <a:r>
              <a:rPr sz="2541" spc="218" dirty="0">
                <a:solidFill>
                  <a:srgbClr val="3B3B3B"/>
                </a:solidFill>
                <a:latin typeface="Cambria"/>
                <a:cs typeface="Cambria"/>
              </a:rPr>
              <a:t>alphabet </a:t>
            </a:r>
            <a:r>
              <a:rPr sz="2541" spc="159" dirty="0">
                <a:solidFill>
                  <a:srgbClr val="3B3B3B"/>
                </a:solidFill>
                <a:latin typeface="Cambria"/>
                <a:cs typeface="Cambria"/>
              </a:rPr>
              <a:t>is </a:t>
            </a:r>
            <a:r>
              <a:rPr sz="2541" spc="168" dirty="0">
                <a:solidFill>
                  <a:srgbClr val="3B3B3B"/>
                </a:solidFill>
                <a:latin typeface="Cambria"/>
                <a:cs typeface="Cambria"/>
              </a:rPr>
              <a:t>all </a:t>
            </a:r>
            <a:r>
              <a:rPr sz="2541" spc="313" dirty="0">
                <a:solidFill>
                  <a:srgbClr val="3B3B3B"/>
                </a:solidFill>
                <a:latin typeface="Cambria"/>
                <a:cs typeface="Cambria"/>
              </a:rPr>
              <a:t>ASCII  </a:t>
            </a:r>
            <a:r>
              <a:rPr sz="2541" spc="231" dirty="0">
                <a:solidFill>
                  <a:srgbClr val="3B3B3B"/>
                </a:solidFill>
                <a:latin typeface="Cambria"/>
                <a:cs typeface="Cambria"/>
              </a:rPr>
              <a:t>characters.</a:t>
            </a:r>
            <a:endParaRPr sz="2541">
              <a:latin typeface="Cambria"/>
              <a:cs typeface="Cambria"/>
            </a:endParaRPr>
          </a:p>
          <a:p>
            <a:pPr marL="11527">
              <a:spcBef>
                <a:spcPts val="1107"/>
              </a:spcBef>
            </a:pPr>
            <a:r>
              <a:rPr sz="2541" spc="250" dirty="0">
                <a:solidFill>
                  <a:srgbClr val="3B3B3B"/>
                </a:solidFill>
                <a:latin typeface="Cambria"/>
                <a:cs typeface="Cambria"/>
              </a:rPr>
              <a:t>A </a:t>
            </a:r>
            <a:r>
              <a:rPr sz="2541" spc="222" dirty="0">
                <a:solidFill>
                  <a:srgbClr val="3B3B3B"/>
                </a:solidFill>
                <a:latin typeface="Cambria"/>
                <a:cs typeface="Cambria"/>
              </a:rPr>
              <a:t>regular </a:t>
            </a:r>
            <a:r>
              <a:rPr sz="2541" spc="195" dirty="0">
                <a:solidFill>
                  <a:srgbClr val="3B3B3B"/>
                </a:solidFill>
                <a:latin typeface="Cambria"/>
                <a:cs typeface="Cambria"/>
              </a:rPr>
              <a:t>expression </a:t>
            </a:r>
            <a:r>
              <a:rPr sz="2541" spc="163" dirty="0">
                <a:solidFill>
                  <a:srgbClr val="3B3B3B"/>
                </a:solidFill>
                <a:latin typeface="Cambria"/>
                <a:cs typeface="Cambria"/>
              </a:rPr>
              <a:t>for </a:t>
            </a:r>
            <a:r>
              <a:rPr sz="2541" spc="222" dirty="0">
                <a:solidFill>
                  <a:srgbClr val="3B3B3B"/>
                </a:solidFill>
                <a:latin typeface="Cambria"/>
                <a:cs typeface="Cambria"/>
              </a:rPr>
              <a:t>even numbers</a:t>
            </a:r>
            <a:r>
              <a:rPr sz="2541" spc="371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541" spc="159" dirty="0">
                <a:solidFill>
                  <a:srgbClr val="3B3B3B"/>
                </a:solidFill>
                <a:latin typeface="Cambria"/>
                <a:cs typeface="Cambria"/>
              </a:rPr>
              <a:t>is</a:t>
            </a:r>
            <a:endParaRPr sz="2541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150402" y="3408254"/>
            <a:ext cx="4073306" cy="2451217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2541" b="1" spc="-5" dirty="0">
                <a:solidFill>
                  <a:srgbClr val="7F007F"/>
                </a:solidFill>
                <a:latin typeface="Arial"/>
                <a:cs typeface="Arial"/>
              </a:rPr>
              <a:t>(+|-)?</a:t>
            </a:r>
            <a:r>
              <a:rPr sz="2541" b="1" spc="-5" dirty="0">
                <a:solidFill>
                  <a:srgbClr val="7F7F00"/>
                </a:solidFill>
                <a:latin typeface="Arial"/>
                <a:cs typeface="Arial"/>
              </a:rPr>
              <a:t>[0123456789]*</a:t>
            </a:r>
            <a:r>
              <a:rPr sz="2541" b="1" spc="-5" dirty="0">
                <a:solidFill>
                  <a:srgbClr val="007F7F"/>
                </a:solidFill>
                <a:latin typeface="Arial"/>
                <a:cs typeface="Arial"/>
              </a:rPr>
              <a:t>[02468]</a:t>
            </a:r>
            <a:endParaRPr sz="2541">
              <a:latin typeface="Arial"/>
              <a:cs typeface="Arial"/>
            </a:endParaRPr>
          </a:p>
          <a:p>
            <a:pPr>
              <a:spcBef>
                <a:spcPts val="27"/>
              </a:spcBef>
            </a:pPr>
            <a:endParaRPr sz="3812">
              <a:latin typeface="Arial"/>
              <a:cs typeface="Arial"/>
            </a:endParaRPr>
          </a:p>
          <a:p>
            <a:pPr marR="176932" algn="ctr">
              <a:lnSpc>
                <a:spcPts val="2941"/>
              </a:lnSpc>
            </a:pPr>
            <a:r>
              <a:rPr sz="2541" b="1" dirty="0">
                <a:solidFill>
                  <a:srgbClr val="7F7F00"/>
                </a:solidFill>
                <a:latin typeface="Arial"/>
                <a:cs typeface="Arial"/>
              </a:rPr>
              <a:t>4</a:t>
            </a:r>
            <a:r>
              <a:rPr sz="2541" b="1" dirty="0">
                <a:solidFill>
                  <a:srgbClr val="007F7F"/>
                </a:solidFill>
                <a:latin typeface="Arial"/>
                <a:cs typeface="Arial"/>
              </a:rPr>
              <a:t>2</a:t>
            </a:r>
            <a:endParaRPr sz="2541">
              <a:latin typeface="Arial"/>
              <a:cs typeface="Arial"/>
            </a:endParaRPr>
          </a:p>
          <a:p>
            <a:pPr marR="178085" algn="ctr">
              <a:lnSpc>
                <a:spcPts val="2832"/>
              </a:lnSpc>
            </a:pPr>
            <a:r>
              <a:rPr sz="2541" b="1" spc="-5" dirty="0">
                <a:solidFill>
                  <a:srgbClr val="7F007F"/>
                </a:solidFill>
                <a:latin typeface="Arial"/>
                <a:cs typeface="Arial"/>
              </a:rPr>
              <a:t>+</a:t>
            </a:r>
            <a:r>
              <a:rPr sz="2541" b="1" spc="-5" dirty="0">
                <a:solidFill>
                  <a:srgbClr val="7F7F00"/>
                </a:solidFill>
                <a:latin typeface="Arial"/>
                <a:cs typeface="Arial"/>
              </a:rPr>
              <a:t>137</a:t>
            </a:r>
            <a:r>
              <a:rPr sz="2541" b="1" spc="-5" dirty="0">
                <a:solidFill>
                  <a:srgbClr val="007F7F"/>
                </a:solidFill>
                <a:latin typeface="Arial"/>
                <a:cs typeface="Arial"/>
              </a:rPr>
              <a:t>0</a:t>
            </a:r>
            <a:endParaRPr sz="2541">
              <a:latin typeface="Arial"/>
              <a:cs typeface="Arial"/>
            </a:endParaRPr>
          </a:p>
          <a:p>
            <a:pPr marR="178085" algn="ctr">
              <a:lnSpc>
                <a:spcPts val="2832"/>
              </a:lnSpc>
            </a:pPr>
            <a:r>
              <a:rPr sz="2541" b="1" spc="-5" dirty="0">
                <a:solidFill>
                  <a:srgbClr val="7F007F"/>
                </a:solidFill>
                <a:latin typeface="Arial"/>
                <a:cs typeface="Arial"/>
              </a:rPr>
              <a:t>-</a:t>
            </a:r>
            <a:r>
              <a:rPr sz="2541" b="1" spc="-5" dirty="0">
                <a:solidFill>
                  <a:srgbClr val="7F7F00"/>
                </a:solidFill>
                <a:latin typeface="Arial"/>
                <a:cs typeface="Arial"/>
              </a:rPr>
              <a:t>324</a:t>
            </a:r>
            <a:r>
              <a:rPr sz="2541" b="1" spc="-5" dirty="0">
                <a:solidFill>
                  <a:srgbClr val="007F7F"/>
                </a:solidFill>
                <a:latin typeface="Arial"/>
                <a:cs typeface="Arial"/>
              </a:rPr>
              <a:t>8</a:t>
            </a:r>
            <a:endParaRPr sz="2541">
              <a:latin typeface="Arial"/>
              <a:cs typeface="Arial"/>
            </a:endParaRPr>
          </a:p>
          <a:p>
            <a:pPr marR="178085" algn="ctr">
              <a:lnSpc>
                <a:spcPts val="2941"/>
              </a:lnSpc>
            </a:pPr>
            <a:r>
              <a:rPr sz="2541" b="1" spc="-5" dirty="0">
                <a:solidFill>
                  <a:srgbClr val="7F007F"/>
                </a:solidFill>
                <a:latin typeface="Arial"/>
                <a:cs typeface="Arial"/>
              </a:rPr>
              <a:t>-</a:t>
            </a:r>
            <a:r>
              <a:rPr sz="2541" b="1" spc="-5" dirty="0">
                <a:solidFill>
                  <a:srgbClr val="7F7F00"/>
                </a:solidFill>
                <a:latin typeface="Arial"/>
                <a:cs typeface="Arial"/>
              </a:rPr>
              <a:t>999991</a:t>
            </a:r>
            <a:r>
              <a:rPr sz="2541" b="1" spc="-5" dirty="0">
                <a:solidFill>
                  <a:srgbClr val="007F7F"/>
                </a:solidFill>
                <a:latin typeface="Arial"/>
                <a:cs typeface="Arial"/>
              </a:rPr>
              <a:t>2</a:t>
            </a:r>
            <a:endParaRPr sz="2541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7403568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8475" y="506452"/>
            <a:ext cx="7441794" cy="626102"/>
          </a:xfrm>
          <a:prstGeom prst="rect">
            <a:avLst/>
          </a:prstGeom>
        </p:spPr>
        <p:txBody>
          <a:bodyPr vert="horz" wrap="square" lIns="0" tIns="11526" rIns="0" bIns="0" rtlCol="0" anchor="ctr">
            <a:spAutoFit/>
          </a:bodyPr>
          <a:lstStyle/>
          <a:p>
            <a:pPr marL="11527">
              <a:lnSpc>
                <a:spcPct val="100000"/>
              </a:lnSpc>
              <a:spcBef>
                <a:spcPts val="91"/>
              </a:spcBef>
            </a:pPr>
            <a:r>
              <a:rPr sz="3993" spc="309" dirty="0"/>
              <a:t>Applied </a:t>
            </a:r>
            <a:r>
              <a:rPr sz="3993" spc="390" dirty="0"/>
              <a:t>Regular</a:t>
            </a:r>
            <a:r>
              <a:rPr sz="3993" spc="386" dirty="0"/>
              <a:t> </a:t>
            </a:r>
            <a:r>
              <a:rPr sz="3993" spc="336" dirty="0"/>
              <a:t>Expressions</a:t>
            </a:r>
            <a:endParaRPr sz="3993"/>
          </a:p>
        </p:txBody>
      </p:sp>
      <p:sp>
        <p:nvSpPr>
          <p:cNvPr id="3" name="object 3"/>
          <p:cNvSpPr txBox="1"/>
          <p:nvPr/>
        </p:nvSpPr>
        <p:spPr>
          <a:xfrm>
            <a:off x="2064188" y="1679344"/>
            <a:ext cx="138889" cy="187466"/>
          </a:xfrm>
          <a:prstGeom prst="rect">
            <a:avLst/>
          </a:prstGeom>
        </p:spPr>
        <p:txBody>
          <a:bodyPr vert="horz" wrap="square" lIns="0" tIns="12679" rIns="0" bIns="0" rtlCol="0">
            <a:spAutoFit/>
          </a:bodyPr>
          <a:lstStyle/>
          <a:p>
            <a:pPr marL="11527">
              <a:spcBef>
                <a:spcPts val="100"/>
              </a:spcBef>
            </a:pPr>
            <a:r>
              <a:rPr sz="1135" spc="222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135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64188" y="2592208"/>
            <a:ext cx="138889" cy="187466"/>
          </a:xfrm>
          <a:prstGeom prst="rect">
            <a:avLst/>
          </a:prstGeom>
        </p:spPr>
        <p:txBody>
          <a:bodyPr vert="horz" wrap="square" lIns="0" tIns="12679" rIns="0" bIns="0" rtlCol="0">
            <a:spAutoFit/>
          </a:bodyPr>
          <a:lstStyle/>
          <a:p>
            <a:pPr marL="11527">
              <a:spcBef>
                <a:spcPts val="100"/>
              </a:spcBef>
            </a:pPr>
            <a:r>
              <a:rPr sz="1135" spc="222" dirty="0">
                <a:solidFill>
                  <a:srgbClr val="3B3B3B"/>
                </a:solidFill>
                <a:latin typeface="Calibri"/>
                <a:cs typeface="Calibri"/>
              </a:rPr>
              <a:t>●</a:t>
            </a:r>
            <a:endParaRPr sz="1135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58101" y="1569848"/>
            <a:ext cx="6775589" cy="1336426"/>
          </a:xfrm>
          <a:prstGeom prst="rect">
            <a:avLst/>
          </a:prstGeom>
        </p:spPr>
        <p:txBody>
          <a:bodyPr vert="horz" wrap="square" lIns="0" tIns="34578" rIns="0" bIns="0" rtlCol="0">
            <a:spAutoFit/>
          </a:bodyPr>
          <a:lstStyle/>
          <a:p>
            <a:pPr marL="11527" marR="488724">
              <a:lnSpc>
                <a:spcPts val="2950"/>
              </a:lnSpc>
              <a:spcBef>
                <a:spcPts val="272"/>
              </a:spcBef>
            </a:pPr>
            <a:r>
              <a:rPr sz="2541" spc="250" dirty="0">
                <a:solidFill>
                  <a:srgbClr val="3B3B3B"/>
                </a:solidFill>
                <a:latin typeface="Cambria"/>
                <a:cs typeface="Cambria"/>
              </a:rPr>
              <a:t>Suppose </a:t>
            </a:r>
            <a:r>
              <a:rPr sz="2541" spc="204" dirty="0">
                <a:solidFill>
                  <a:srgbClr val="3B3B3B"/>
                </a:solidFill>
                <a:latin typeface="Cambria"/>
                <a:cs typeface="Cambria"/>
              </a:rPr>
              <a:t>that </a:t>
            </a:r>
            <a:r>
              <a:rPr sz="2541" spc="185" dirty="0">
                <a:solidFill>
                  <a:srgbClr val="3B3B3B"/>
                </a:solidFill>
                <a:latin typeface="Cambria"/>
                <a:cs typeface="Cambria"/>
              </a:rPr>
              <a:t>our </a:t>
            </a:r>
            <a:r>
              <a:rPr sz="2541" spc="218" dirty="0">
                <a:solidFill>
                  <a:srgbClr val="3B3B3B"/>
                </a:solidFill>
                <a:latin typeface="Cambria"/>
                <a:cs typeface="Cambria"/>
              </a:rPr>
              <a:t>alphabet </a:t>
            </a:r>
            <a:r>
              <a:rPr sz="2541" spc="159" dirty="0">
                <a:solidFill>
                  <a:srgbClr val="3B3B3B"/>
                </a:solidFill>
                <a:latin typeface="Cambria"/>
                <a:cs typeface="Cambria"/>
              </a:rPr>
              <a:t>is </a:t>
            </a:r>
            <a:r>
              <a:rPr sz="2541" spc="168" dirty="0">
                <a:solidFill>
                  <a:srgbClr val="3B3B3B"/>
                </a:solidFill>
                <a:latin typeface="Cambria"/>
                <a:cs typeface="Cambria"/>
              </a:rPr>
              <a:t>all </a:t>
            </a:r>
            <a:r>
              <a:rPr sz="2541" spc="313" dirty="0">
                <a:solidFill>
                  <a:srgbClr val="3B3B3B"/>
                </a:solidFill>
                <a:latin typeface="Cambria"/>
                <a:cs typeface="Cambria"/>
              </a:rPr>
              <a:t>ASCII  </a:t>
            </a:r>
            <a:r>
              <a:rPr sz="2541" spc="231" dirty="0">
                <a:solidFill>
                  <a:srgbClr val="3B3B3B"/>
                </a:solidFill>
                <a:latin typeface="Cambria"/>
                <a:cs typeface="Cambria"/>
              </a:rPr>
              <a:t>characters.</a:t>
            </a:r>
            <a:endParaRPr sz="2541">
              <a:latin typeface="Cambria"/>
              <a:cs typeface="Cambria"/>
            </a:endParaRPr>
          </a:p>
          <a:p>
            <a:pPr marL="11527">
              <a:spcBef>
                <a:spcPts val="1107"/>
              </a:spcBef>
            </a:pPr>
            <a:r>
              <a:rPr sz="2541" spc="250" dirty="0">
                <a:solidFill>
                  <a:srgbClr val="3B3B3B"/>
                </a:solidFill>
                <a:latin typeface="Cambria"/>
                <a:cs typeface="Cambria"/>
              </a:rPr>
              <a:t>A </a:t>
            </a:r>
            <a:r>
              <a:rPr sz="2541" spc="222" dirty="0">
                <a:solidFill>
                  <a:srgbClr val="3B3B3B"/>
                </a:solidFill>
                <a:latin typeface="Cambria"/>
                <a:cs typeface="Cambria"/>
              </a:rPr>
              <a:t>regular </a:t>
            </a:r>
            <a:r>
              <a:rPr sz="2541" spc="195" dirty="0">
                <a:solidFill>
                  <a:srgbClr val="3B3B3B"/>
                </a:solidFill>
                <a:latin typeface="Cambria"/>
                <a:cs typeface="Cambria"/>
              </a:rPr>
              <a:t>expression </a:t>
            </a:r>
            <a:r>
              <a:rPr sz="2541" spc="163" dirty="0">
                <a:solidFill>
                  <a:srgbClr val="3B3B3B"/>
                </a:solidFill>
                <a:latin typeface="Cambria"/>
                <a:cs typeface="Cambria"/>
              </a:rPr>
              <a:t>for </a:t>
            </a:r>
            <a:r>
              <a:rPr sz="2541" spc="222" dirty="0">
                <a:solidFill>
                  <a:srgbClr val="3B3B3B"/>
                </a:solidFill>
                <a:latin typeface="Cambria"/>
                <a:cs typeface="Cambria"/>
              </a:rPr>
              <a:t>even numbers</a:t>
            </a:r>
            <a:r>
              <a:rPr sz="2541" spc="371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541" spc="159" dirty="0">
                <a:solidFill>
                  <a:srgbClr val="3B3B3B"/>
                </a:solidFill>
                <a:latin typeface="Cambria"/>
                <a:cs typeface="Cambria"/>
              </a:rPr>
              <a:t>is</a:t>
            </a:r>
            <a:endParaRPr sz="2541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15455" y="3408254"/>
            <a:ext cx="2743200" cy="2451217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2541" b="1" spc="-5" dirty="0">
                <a:solidFill>
                  <a:srgbClr val="7F007F"/>
                </a:solidFill>
                <a:latin typeface="Arial"/>
                <a:cs typeface="Arial"/>
              </a:rPr>
              <a:t>(+|-)?</a:t>
            </a:r>
            <a:r>
              <a:rPr sz="2541" b="1" spc="-5" dirty="0">
                <a:solidFill>
                  <a:srgbClr val="7F7F00"/>
                </a:solidFill>
                <a:latin typeface="Arial"/>
                <a:cs typeface="Arial"/>
              </a:rPr>
              <a:t>[0-9]*</a:t>
            </a:r>
            <a:r>
              <a:rPr sz="2541" b="1" spc="-5" dirty="0">
                <a:solidFill>
                  <a:srgbClr val="007F7F"/>
                </a:solidFill>
                <a:latin typeface="Arial"/>
                <a:cs typeface="Arial"/>
              </a:rPr>
              <a:t>[02468]</a:t>
            </a:r>
            <a:endParaRPr sz="2541">
              <a:latin typeface="Arial"/>
              <a:cs typeface="Arial"/>
            </a:endParaRPr>
          </a:p>
          <a:p>
            <a:pPr>
              <a:spcBef>
                <a:spcPts val="27"/>
              </a:spcBef>
            </a:pPr>
            <a:endParaRPr sz="3812">
              <a:latin typeface="Arial"/>
              <a:cs typeface="Arial"/>
            </a:endParaRPr>
          </a:p>
          <a:p>
            <a:pPr marR="176932" algn="ctr">
              <a:lnSpc>
                <a:spcPts val="2941"/>
              </a:lnSpc>
            </a:pPr>
            <a:r>
              <a:rPr sz="2541" b="1" dirty="0">
                <a:solidFill>
                  <a:srgbClr val="7F7F00"/>
                </a:solidFill>
                <a:latin typeface="Arial"/>
                <a:cs typeface="Arial"/>
              </a:rPr>
              <a:t>4</a:t>
            </a:r>
            <a:r>
              <a:rPr sz="2541" b="1" dirty="0">
                <a:solidFill>
                  <a:srgbClr val="007F7F"/>
                </a:solidFill>
                <a:latin typeface="Arial"/>
                <a:cs typeface="Arial"/>
              </a:rPr>
              <a:t>2</a:t>
            </a:r>
            <a:endParaRPr sz="2541">
              <a:latin typeface="Arial"/>
              <a:cs typeface="Arial"/>
            </a:endParaRPr>
          </a:p>
          <a:p>
            <a:pPr marR="178085" algn="ctr">
              <a:lnSpc>
                <a:spcPts val="2832"/>
              </a:lnSpc>
            </a:pPr>
            <a:r>
              <a:rPr sz="2541" b="1" spc="-5" dirty="0">
                <a:solidFill>
                  <a:srgbClr val="7F007F"/>
                </a:solidFill>
                <a:latin typeface="Arial"/>
                <a:cs typeface="Arial"/>
              </a:rPr>
              <a:t>+</a:t>
            </a:r>
            <a:r>
              <a:rPr sz="2541" b="1" spc="-5" dirty="0">
                <a:solidFill>
                  <a:srgbClr val="7F7F00"/>
                </a:solidFill>
                <a:latin typeface="Arial"/>
                <a:cs typeface="Arial"/>
              </a:rPr>
              <a:t>137</a:t>
            </a:r>
            <a:r>
              <a:rPr sz="2541" b="1" spc="-5" dirty="0">
                <a:solidFill>
                  <a:srgbClr val="007F7F"/>
                </a:solidFill>
                <a:latin typeface="Arial"/>
                <a:cs typeface="Arial"/>
              </a:rPr>
              <a:t>0</a:t>
            </a:r>
            <a:endParaRPr sz="2541">
              <a:latin typeface="Arial"/>
              <a:cs typeface="Arial"/>
            </a:endParaRPr>
          </a:p>
          <a:p>
            <a:pPr marR="178085" algn="ctr">
              <a:lnSpc>
                <a:spcPts val="2832"/>
              </a:lnSpc>
            </a:pPr>
            <a:r>
              <a:rPr sz="2541" b="1" spc="-5" dirty="0">
                <a:solidFill>
                  <a:srgbClr val="7F007F"/>
                </a:solidFill>
                <a:latin typeface="Arial"/>
                <a:cs typeface="Arial"/>
              </a:rPr>
              <a:t>-</a:t>
            </a:r>
            <a:r>
              <a:rPr sz="2541" b="1" spc="-5" dirty="0">
                <a:solidFill>
                  <a:srgbClr val="7F7F00"/>
                </a:solidFill>
                <a:latin typeface="Arial"/>
                <a:cs typeface="Arial"/>
              </a:rPr>
              <a:t>324</a:t>
            </a:r>
            <a:r>
              <a:rPr sz="2541" b="1" spc="-5" dirty="0">
                <a:solidFill>
                  <a:srgbClr val="007F7F"/>
                </a:solidFill>
                <a:latin typeface="Arial"/>
                <a:cs typeface="Arial"/>
              </a:rPr>
              <a:t>8</a:t>
            </a:r>
            <a:endParaRPr sz="2541">
              <a:latin typeface="Arial"/>
              <a:cs typeface="Arial"/>
            </a:endParaRPr>
          </a:p>
          <a:p>
            <a:pPr marR="178085" algn="ctr">
              <a:lnSpc>
                <a:spcPts val="2941"/>
              </a:lnSpc>
            </a:pPr>
            <a:r>
              <a:rPr sz="2541" b="1" spc="-5" dirty="0">
                <a:solidFill>
                  <a:srgbClr val="7F007F"/>
                </a:solidFill>
                <a:latin typeface="Arial"/>
                <a:cs typeface="Arial"/>
              </a:rPr>
              <a:t>-</a:t>
            </a:r>
            <a:r>
              <a:rPr sz="2541" b="1" spc="-5" dirty="0">
                <a:solidFill>
                  <a:srgbClr val="7F7F00"/>
                </a:solidFill>
                <a:latin typeface="Arial"/>
                <a:cs typeface="Arial"/>
              </a:rPr>
              <a:t>999991</a:t>
            </a:r>
            <a:r>
              <a:rPr sz="2541" b="1" spc="-5" dirty="0">
                <a:solidFill>
                  <a:srgbClr val="007F7F"/>
                </a:solidFill>
                <a:latin typeface="Arial"/>
                <a:cs typeface="Arial"/>
              </a:rPr>
              <a:t>2</a:t>
            </a:r>
            <a:endParaRPr sz="2541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5108213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Regular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5000"/>
              </a:lnSpc>
              <a:spcBef>
                <a:spcPct val="10000"/>
              </a:spcBef>
              <a:buFontTx/>
              <a:buNone/>
            </a:pPr>
            <a:r>
              <a:rPr lang="en-GB" i="1" dirty="0" smtClean="0">
                <a:sym typeface="Symbol" panose="05050102010706020507" pitchFamily="18" charset="2"/>
              </a:rPr>
              <a:t>Describe the languages denoted by the following REs:</a:t>
            </a:r>
            <a:endParaRPr lang="en-GB" dirty="0" smtClean="0">
              <a:sym typeface="Symbol" panose="05050102010706020507" pitchFamily="18" charset="2"/>
            </a:endParaRP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GB" i="1" dirty="0" smtClean="0">
                <a:sym typeface="Symbol" panose="05050102010706020507" pitchFamily="18" charset="2"/>
              </a:rPr>
              <a:t>a</a:t>
            </a:r>
            <a:r>
              <a:rPr lang="en-GB" dirty="0" smtClean="0">
                <a:sym typeface="Symbol" panose="05050102010706020507" pitchFamily="18" charset="2"/>
              </a:rPr>
              <a:t>; 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GB" i="1" dirty="0" smtClean="0">
                <a:sym typeface="Symbol" panose="05050102010706020507" pitchFamily="18" charset="2"/>
              </a:rPr>
              <a:t>a | b</a:t>
            </a:r>
            <a:r>
              <a:rPr lang="en-GB" dirty="0" smtClean="0">
                <a:sym typeface="Symbol" panose="05050102010706020507" pitchFamily="18" charset="2"/>
              </a:rPr>
              <a:t>; 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GB" i="1" dirty="0" smtClean="0">
                <a:sym typeface="Symbol" panose="05050102010706020507" pitchFamily="18" charset="2"/>
              </a:rPr>
              <a:t>a*</a:t>
            </a:r>
            <a:r>
              <a:rPr lang="en-GB" dirty="0" smtClean="0">
                <a:sym typeface="Symbol" panose="05050102010706020507" pitchFamily="18" charset="2"/>
              </a:rPr>
              <a:t>; 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GB" i="1" dirty="0" smtClean="0">
                <a:sym typeface="Symbol" panose="05050102010706020507" pitchFamily="18" charset="2"/>
              </a:rPr>
              <a:t>(a | b)*</a:t>
            </a:r>
            <a:r>
              <a:rPr lang="en-GB" dirty="0" smtClean="0">
                <a:sym typeface="Symbol" panose="05050102010706020507" pitchFamily="18" charset="2"/>
              </a:rPr>
              <a:t>; 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GB" i="1" dirty="0" smtClean="0">
                <a:sym typeface="Symbol" panose="05050102010706020507" pitchFamily="18" charset="2"/>
              </a:rPr>
              <a:t>(a | b)(a | b)</a:t>
            </a:r>
            <a:r>
              <a:rPr lang="en-GB" dirty="0" smtClean="0">
                <a:sym typeface="Symbol" panose="05050102010706020507" pitchFamily="18" charset="2"/>
              </a:rPr>
              <a:t>; 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GB" i="1" dirty="0" smtClean="0">
                <a:sym typeface="Symbol" panose="05050102010706020507" pitchFamily="18" charset="2"/>
              </a:rPr>
              <a:t>(a*b*)*</a:t>
            </a:r>
            <a:r>
              <a:rPr lang="en-GB" dirty="0" smtClean="0">
                <a:sym typeface="Symbol" panose="05050102010706020507" pitchFamily="18" charset="2"/>
              </a:rPr>
              <a:t>; 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GB" dirty="0" smtClean="0">
                <a:sym typeface="Symbol" panose="05050102010706020507" pitchFamily="18" charset="2"/>
              </a:rPr>
              <a:t>(</a:t>
            </a:r>
            <a:r>
              <a:rPr lang="en-GB" i="1" dirty="0" smtClean="0">
                <a:sym typeface="Symbol" panose="05050102010706020507" pitchFamily="18" charset="2"/>
              </a:rPr>
              <a:t>a | b)*baa</a:t>
            </a:r>
            <a:r>
              <a:rPr lang="en-GB" dirty="0" smtClean="0">
                <a:sym typeface="Symbol" panose="05050102010706020507" pitchFamily="18" charset="2"/>
              </a:rPr>
              <a:t>;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76275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552C7-B766-4E35-92C2-BB91A11B2B12}" type="datetime5">
              <a:rPr lang="en-GB">
                <a:solidFill>
                  <a:srgbClr val="000000"/>
                </a:solidFill>
              </a:rPr>
              <a:pPr/>
              <a:t>2-Nov-20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srgbClr val="000000"/>
                </a:solidFill>
              </a:rPr>
              <a:t>COMP36512 Lecture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94F1F-63E5-4D15-8EEC-F8620A5D788C}" type="slidenum">
              <a:rPr lang="en-GB">
                <a:solidFill>
                  <a:srgbClr val="000000"/>
                </a:solidFill>
              </a:rPr>
              <a:pPr/>
              <a:t>66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838200"/>
          </a:xfrm>
        </p:spPr>
        <p:txBody>
          <a:bodyPr/>
          <a:lstStyle/>
          <a:p>
            <a:r>
              <a:rPr lang="en-GB"/>
              <a:t>Examples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838200"/>
            <a:ext cx="9144000" cy="5410200"/>
          </a:xfrm>
        </p:spPr>
        <p:txBody>
          <a:bodyPr/>
          <a:lstStyle/>
          <a:p>
            <a:r>
              <a:rPr lang="en-GB" sz="2800" i="1" dirty="0"/>
              <a:t>integer </a:t>
            </a:r>
            <a:r>
              <a:rPr lang="en-GB" sz="2800" i="1" dirty="0">
                <a:sym typeface="Symbol" panose="05050102010706020507" pitchFamily="18" charset="2"/>
              </a:rPr>
              <a:t> (+ | – | ) (0 | 1 | 2 | … | 9)+</a:t>
            </a:r>
          </a:p>
          <a:p>
            <a:r>
              <a:rPr lang="en-GB" sz="2800" i="1" dirty="0"/>
              <a:t>integer </a:t>
            </a:r>
            <a:r>
              <a:rPr lang="en-GB" sz="2800" i="1" dirty="0">
                <a:sym typeface="Symbol" panose="05050102010706020507" pitchFamily="18" charset="2"/>
              </a:rPr>
              <a:t> (+ | – | ) (0 | (1 | 2 | … | 9) (0 | 1 | 2 | … | 9)*)</a:t>
            </a:r>
          </a:p>
          <a:p>
            <a:r>
              <a:rPr lang="en-GB" sz="2800" i="1" dirty="0">
                <a:sym typeface="Symbol" panose="05050102010706020507" pitchFamily="18" charset="2"/>
              </a:rPr>
              <a:t>decimal  integer.(0 | 1 | 2 | … | 9)*</a:t>
            </a:r>
          </a:p>
          <a:p>
            <a:r>
              <a:rPr lang="en-GB" sz="2800" i="1" dirty="0">
                <a:sym typeface="Symbol" panose="05050102010706020507" pitchFamily="18" charset="2"/>
              </a:rPr>
              <a:t>identifier  [a-</a:t>
            </a:r>
            <a:r>
              <a:rPr lang="en-GB" sz="2800" i="1" dirty="0" err="1">
                <a:sym typeface="Symbol" panose="05050102010706020507" pitchFamily="18" charset="2"/>
              </a:rPr>
              <a:t>zA</a:t>
            </a:r>
            <a:r>
              <a:rPr lang="en-GB" sz="2800" i="1" dirty="0">
                <a:sym typeface="Symbol" panose="05050102010706020507" pitchFamily="18" charset="2"/>
              </a:rPr>
              <a:t>-Z] [a-zA-Z0-9]*</a:t>
            </a:r>
          </a:p>
          <a:p>
            <a:endParaRPr lang="en-GB" sz="2800" dirty="0">
              <a:sym typeface="Symbol" panose="05050102010706020507" pitchFamily="18" charset="2"/>
            </a:endParaRPr>
          </a:p>
          <a:p>
            <a:r>
              <a:rPr lang="en-GB" sz="2800" dirty="0">
                <a:sym typeface="Symbol" panose="05050102010706020507" pitchFamily="18" charset="2"/>
              </a:rPr>
              <a:t>Real-life application (</a:t>
            </a:r>
            <a:r>
              <a:rPr lang="en-GB" sz="2800" dirty="0" err="1">
                <a:sym typeface="Symbol" panose="05050102010706020507" pitchFamily="18" charset="2"/>
              </a:rPr>
              <a:t>perl</a:t>
            </a:r>
            <a:r>
              <a:rPr lang="en-GB" sz="2800" dirty="0">
                <a:sym typeface="Symbol" panose="05050102010706020507" pitchFamily="18" charset="2"/>
              </a:rPr>
              <a:t> regular expressions):</a:t>
            </a:r>
          </a:p>
          <a:p>
            <a:pPr lvl="1">
              <a:spcBef>
                <a:spcPts val="500"/>
              </a:spcBef>
              <a:spcAft>
                <a:spcPts val="500"/>
              </a:spcAft>
            </a:pPr>
            <a:r>
              <a:rPr lang="en-GB" sz="2300" b="1" dirty="0">
                <a:latin typeface="Courier New" panose="02070309020205020404" pitchFamily="49" charset="0"/>
              </a:rPr>
              <a:t>[+</a:t>
            </a:r>
            <a:r>
              <a:rPr lang="en-GB" sz="2300" b="1" dirty="0">
                <a:latin typeface="Courier New" panose="02070309020205020404" pitchFamily="49" charset="0"/>
                <a:sym typeface="Symbol" panose="05050102010706020507" pitchFamily="18" charset="2"/>
              </a:rPr>
              <a:t>–</a:t>
            </a:r>
            <a:r>
              <a:rPr lang="en-GB" sz="2300" b="1" dirty="0">
                <a:latin typeface="Courier New" panose="02070309020205020404" pitchFamily="49" charset="0"/>
              </a:rPr>
              <a:t>]?(\d+\.\d+|\d+\.|\.\d+)</a:t>
            </a:r>
            <a:endParaRPr lang="en-GB" sz="2300" dirty="0"/>
          </a:p>
          <a:p>
            <a:pPr lvl="1">
              <a:spcBef>
                <a:spcPts val="500"/>
              </a:spcBef>
              <a:spcAft>
                <a:spcPts val="500"/>
              </a:spcAft>
            </a:pPr>
            <a:r>
              <a:rPr lang="en-GB" sz="2300" b="1" dirty="0">
                <a:latin typeface="Courier New" panose="02070309020205020404" pitchFamily="49" charset="0"/>
              </a:rPr>
              <a:t>[+</a:t>
            </a:r>
            <a:r>
              <a:rPr lang="en-GB" sz="2300" b="1" dirty="0">
                <a:latin typeface="Courier New" panose="02070309020205020404" pitchFamily="49" charset="0"/>
                <a:sym typeface="Symbol" panose="05050102010706020507" pitchFamily="18" charset="2"/>
              </a:rPr>
              <a:t>–</a:t>
            </a:r>
            <a:r>
              <a:rPr lang="en-GB" sz="2300" b="1" dirty="0">
                <a:latin typeface="Courier New" panose="02070309020205020404" pitchFamily="49" charset="0"/>
              </a:rPr>
              <a:t>]?(\d+\.\d+|\d+\.|\.\d+|\d+)([</a:t>
            </a:r>
            <a:r>
              <a:rPr lang="en-GB" sz="2300" b="1" dirty="0" err="1">
                <a:latin typeface="Courier New" panose="02070309020205020404" pitchFamily="49" charset="0"/>
              </a:rPr>
              <a:t>eE</a:t>
            </a:r>
            <a:r>
              <a:rPr lang="en-GB" sz="2300" b="1" dirty="0">
                <a:latin typeface="Courier New" panose="02070309020205020404" pitchFamily="49" charset="0"/>
              </a:rPr>
              <a:t>][+</a:t>
            </a:r>
            <a:r>
              <a:rPr lang="en-GB" sz="2300" b="1" dirty="0">
                <a:latin typeface="Courier New" panose="02070309020205020404" pitchFamily="49" charset="0"/>
                <a:sym typeface="Symbol" panose="05050102010706020507" pitchFamily="18" charset="2"/>
              </a:rPr>
              <a:t>–</a:t>
            </a:r>
            <a:r>
              <a:rPr lang="en-GB" sz="2300" b="1" dirty="0">
                <a:latin typeface="Courier New" panose="02070309020205020404" pitchFamily="49" charset="0"/>
              </a:rPr>
              <a:t>]?\d+)?</a:t>
            </a:r>
            <a:endParaRPr lang="en-GB" sz="2300" dirty="0"/>
          </a:p>
          <a:p>
            <a:pPr lvl="2">
              <a:spcBef>
                <a:spcPts val="500"/>
              </a:spcBef>
              <a:spcAft>
                <a:spcPts val="500"/>
              </a:spcAft>
              <a:buNone/>
            </a:pPr>
            <a:r>
              <a:rPr lang="en-GB" sz="2200" dirty="0">
                <a:sym typeface="Symbol" panose="05050102010706020507" pitchFamily="18" charset="2"/>
              </a:rPr>
              <a:t>(for more information read:  </a:t>
            </a:r>
            <a:r>
              <a:rPr lang="en-GB" sz="2200" b="1" dirty="0">
                <a:latin typeface="Courier New" panose="02070309020205020404" pitchFamily="49" charset="0"/>
                <a:sym typeface="Symbol" panose="05050102010706020507" pitchFamily="18" charset="2"/>
              </a:rPr>
              <a:t>% man </a:t>
            </a:r>
            <a:r>
              <a:rPr lang="en-GB" sz="2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perlre</a:t>
            </a:r>
            <a:r>
              <a:rPr lang="en-GB" sz="2200" dirty="0">
                <a:sym typeface="Symbol" panose="05050102010706020507" pitchFamily="18" charset="2"/>
              </a:rPr>
              <a:t>)</a:t>
            </a:r>
          </a:p>
          <a:p>
            <a:pPr>
              <a:spcBef>
                <a:spcPts val="500"/>
              </a:spcBef>
              <a:spcAft>
                <a:spcPts val="500"/>
              </a:spcAft>
              <a:buNone/>
            </a:pPr>
            <a:r>
              <a:rPr lang="en-GB" sz="2800" i="1" dirty="0">
                <a:sym typeface="Symbol" panose="05050102010706020507" pitchFamily="18" charset="2"/>
              </a:rPr>
              <a:t>(Not all languages can be described by regular expressions. But, we don’t care for now).</a:t>
            </a:r>
          </a:p>
        </p:txBody>
      </p:sp>
    </p:spTree>
    <p:extLst>
      <p:ext uri="{BB962C8B-B14F-4D97-AF65-F5344CB8AC3E}">
        <p14:creationId xmlns:p14="http://schemas.microsoft.com/office/powerpoint/2010/main" val="274748468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BE3E7-752C-4DEB-9D0C-F0A36541572D}" type="datetime5">
              <a:rPr lang="en-GB"/>
              <a:pPr/>
              <a:t>2-Nov-20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COMP36512 Lecture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BF0E1-4824-46FA-80B3-89B97A61236F}" type="slidenum">
              <a:rPr lang="en-GB"/>
              <a:pPr/>
              <a:t>67</a:t>
            </a:fld>
            <a:endParaRPr lang="en-GB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76200"/>
            <a:ext cx="8534400" cy="609600"/>
          </a:xfrm>
        </p:spPr>
        <p:txBody>
          <a:bodyPr/>
          <a:lstStyle/>
          <a:p>
            <a:r>
              <a:rPr lang="en-GB"/>
              <a:t>Building a Lexical Analyser by hand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762000"/>
            <a:ext cx="8991600" cy="55626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2400" dirty="0"/>
              <a:t>Based on the specifications of tokens through regular expressions we can write a lexical analyser. One approach is to check case by case and split into smaller problems that can be solved </a:t>
            </a:r>
            <a:r>
              <a:rPr lang="en-GB" sz="2400" i="1" dirty="0"/>
              <a:t>ad hoc</a:t>
            </a:r>
            <a:r>
              <a:rPr lang="en-GB" sz="2400" dirty="0"/>
              <a:t>. Example:</a:t>
            </a:r>
          </a:p>
          <a:p>
            <a:pPr>
              <a:lnSpc>
                <a:spcPct val="65000"/>
              </a:lnSpc>
              <a:spcBef>
                <a:spcPct val="0"/>
              </a:spcBef>
              <a:buFontTx/>
              <a:buNone/>
            </a:pPr>
            <a:endParaRPr lang="en-GB" sz="1800" dirty="0"/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2000" b="1" dirty="0">
                <a:latin typeface="Courier New" panose="02070309020205020404" pitchFamily="49" charset="0"/>
              </a:rPr>
              <a:t>void </a:t>
            </a:r>
            <a:r>
              <a:rPr lang="en-GB" sz="2000" b="1" dirty="0" err="1">
                <a:latin typeface="Courier New" panose="02070309020205020404" pitchFamily="49" charset="0"/>
              </a:rPr>
              <a:t>get_next_token</a:t>
            </a:r>
            <a:r>
              <a:rPr lang="en-GB" sz="2000" b="1" dirty="0">
                <a:latin typeface="Courier New" panose="02070309020205020404" pitchFamily="49" charset="0"/>
              </a:rPr>
              <a:t>() {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2000" b="1" dirty="0">
                <a:latin typeface="Courier New" panose="02070309020205020404" pitchFamily="49" charset="0"/>
              </a:rPr>
              <a:t>	c=</a:t>
            </a:r>
            <a:r>
              <a:rPr lang="en-GB" sz="2000" b="1" dirty="0" err="1">
                <a:latin typeface="Courier New" panose="02070309020205020404" pitchFamily="49" charset="0"/>
              </a:rPr>
              <a:t>input_char</a:t>
            </a:r>
            <a:r>
              <a:rPr lang="en-GB" sz="2000" b="1" dirty="0">
                <a:latin typeface="Courier New" panose="02070309020205020404" pitchFamily="49" charset="0"/>
              </a:rPr>
              <a:t>();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2000" b="1" dirty="0">
                <a:latin typeface="Courier New" panose="02070309020205020404" pitchFamily="49" charset="0"/>
              </a:rPr>
              <a:t>	if (</a:t>
            </a:r>
            <a:r>
              <a:rPr lang="en-GB" sz="2000" b="1" dirty="0" err="1">
                <a:latin typeface="Courier New" panose="02070309020205020404" pitchFamily="49" charset="0"/>
              </a:rPr>
              <a:t>is_eof</a:t>
            </a:r>
            <a:r>
              <a:rPr lang="en-GB" sz="2000" b="1" dirty="0">
                <a:latin typeface="Courier New" panose="02070309020205020404" pitchFamily="49" charset="0"/>
              </a:rPr>
              <a:t>(c)) { token </a:t>
            </a:r>
            <a:r>
              <a:rPr lang="en-GB" sz="2000" b="1" dirty="0">
                <a:latin typeface="Courier New" panose="02070309020205020404" pitchFamily="49" charset="0"/>
                <a:sym typeface="Symbol" panose="05050102010706020507" pitchFamily="18" charset="2"/>
              </a:rPr>
              <a:t> (EOF,”</a:t>
            </a:r>
            <a:r>
              <a:rPr lang="en-GB" sz="20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eof</a:t>
            </a:r>
            <a:r>
              <a:rPr lang="en-GB" sz="2000" b="1" dirty="0">
                <a:latin typeface="Courier New" panose="02070309020205020404" pitchFamily="49" charset="0"/>
                <a:sym typeface="Symbol" panose="05050102010706020507" pitchFamily="18" charset="2"/>
              </a:rPr>
              <a:t>”); return}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2000" b="1" dirty="0">
                <a:latin typeface="Courier New" panose="02070309020205020404" pitchFamily="49" charset="0"/>
                <a:sym typeface="Symbol" panose="05050102010706020507" pitchFamily="18" charset="2"/>
              </a:rPr>
              <a:t>	if (</a:t>
            </a:r>
            <a:r>
              <a:rPr lang="en-GB" sz="20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is_letter</a:t>
            </a:r>
            <a:r>
              <a:rPr lang="en-GB" sz="2000" b="1" dirty="0">
                <a:latin typeface="Courier New" panose="02070309020205020404" pitchFamily="49" charset="0"/>
                <a:sym typeface="Symbol" panose="05050102010706020507" pitchFamily="18" charset="2"/>
              </a:rPr>
              <a:t>(c)) {</a:t>
            </a:r>
            <a:r>
              <a:rPr lang="en-GB" sz="20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recognise_id</a:t>
            </a:r>
            <a:r>
              <a:rPr lang="en-GB" sz="2000" b="1" dirty="0">
                <a:latin typeface="Courier New" panose="02070309020205020404" pitchFamily="49" charset="0"/>
                <a:sym typeface="Symbol" panose="05050102010706020507" pitchFamily="18" charset="2"/>
              </a:rPr>
              <a:t>()}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2000" b="1" dirty="0">
                <a:latin typeface="Courier New" panose="02070309020205020404" pitchFamily="49" charset="0"/>
                <a:sym typeface="Symbol" panose="05050102010706020507" pitchFamily="18" charset="2"/>
              </a:rPr>
              <a:t>	else if (</a:t>
            </a:r>
            <a:r>
              <a:rPr lang="en-GB" sz="20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is_digit</a:t>
            </a:r>
            <a:r>
              <a:rPr lang="en-GB" sz="2000" b="1" dirty="0">
                <a:latin typeface="Courier New" panose="02070309020205020404" pitchFamily="49" charset="0"/>
                <a:sym typeface="Symbol" panose="05050102010706020507" pitchFamily="18" charset="2"/>
              </a:rPr>
              <a:t>(c)) {</a:t>
            </a:r>
            <a:r>
              <a:rPr lang="en-GB" sz="20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recognise_number</a:t>
            </a:r>
            <a:r>
              <a:rPr lang="en-GB" sz="2000" b="1" dirty="0">
                <a:latin typeface="Courier New" panose="02070309020205020404" pitchFamily="49" charset="0"/>
                <a:sym typeface="Symbol" panose="05050102010706020507" pitchFamily="18" charset="2"/>
              </a:rPr>
              <a:t>()}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2000" b="1" dirty="0">
                <a:latin typeface="Courier New" panose="02070309020205020404" pitchFamily="49" charset="0"/>
                <a:sym typeface="Symbol" panose="05050102010706020507" pitchFamily="18" charset="2"/>
              </a:rPr>
              <a:t>		 else if (</a:t>
            </a:r>
            <a:r>
              <a:rPr lang="en-GB" sz="20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is_operator</a:t>
            </a:r>
            <a:r>
              <a:rPr lang="en-GB" sz="2000" b="1" dirty="0">
                <a:latin typeface="Courier New" panose="02070309020205020404" pitchFamily="49" charset="0"/>
                <a:sym typeface="Symbol" panose="05050102010706020507" pitchFamily="18" charset="2"/>
              </a:rPr>
              <a:t>(c))||</a:t>
            </a:r>
            <a:r>
              <a:rPr lang="en-GB" sz="20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is_separator</a:t>
            </a:r>
            <a:r>
              <a:rPr lang="en-GB" sz="2000" b="1" dirty="0">
                <a:latin typeface="Courier New" panose="02070309020205020404" pitchFamily="49" charset="0"/>
                <a:sym typeface="Symbol" panose="05050102010706020507" pitchFamily="18" charset="2"/>
              </a:rPr>
              <a:t>(c))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2000" b="1" dirty="0">
                <a:latin typeface="Courier New" panose="02070309020205020404" pitchFamily="49" charset="0"/>
                <a:sym typeface="Symbol" panose="05050102010706020507" pitchFamily="18" charset="2"/>
              </a:rPr>
              <a:t>			{token  (</a:t>
            </a:r>
            <a:r>
              <a:rPr lang="en-GB" sz="20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c,c</a:t>
            </a:r>
            <a:r>
              <a:rPr lang="en-GB" sz="2000" b="1" dirty="0">
                <a:latin typeface="Courier New" panose="02070309020205020404" pitchFamily="49" charset="0"/>
                <a:sym typeface="Symbol" panose="05050102010706020507" pitchFamily="18" charset="2"/>
              </a:rPr>
              <a:t>)}  //single char assumed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2000" b="1" dirty="0">
                <a:latin typeface="Courier New" panose="02070309020205020404" pitchFamily="49" charset="0"/>
                <a:sym typeface="Symbol" panose="05050102010706020507" pitchFamily="18" charset="2"/>
              </a:rPr>
              <a:t>			else {token  (</a:t>
            </a:r>
            <a:r>
              <a:rPr lang="en-GB" sz="20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ERROR,c</a:t>
            </a:r>
            <a:r>
              <a:rPr lang="en-GB" sz="2000" b="1" dirty="0">
                <a:latin typeface="Courier New" panose="02070309020205020404" pitchFamily="49" charset="0"/>
                <a:sym typeface="Symbol" panose="05050102010706020507" pitchFamily="18" charset="2"/>
              </a:rPr>
              <a:t>)}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2000" b="1" dirty="0">
                <a:latin typeface="Courier New" panose="02070309020205020404" pitchFamily="49" charset="0"/>
                <a:sym typeface="Symbol" panose="05050102010706020507" pitchFamily="18" charset="2"/>
              </a:rPr>
              <a:t>	return;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2000" b="1" dirty="0">
                <a:latin typeface="Courier New" panose="02070309020205020404" pitchFamily="49" charset="0"/>
                <a:sym typeface="Symbol" panose="05050102010706020507" pitchFamily="18" charset="2"/>
              </a:rPr>
              <a:t>}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2000" b="1" dirty="0">
                <a:latin typeface="Courier New" panose="02070309020205020404" pitchFamily="49" charset="0"/>
                <a:sym typeface="Symbol" panose="05050102010706020507" pitchFamily="18" charset="2"/>
              </a:rPr>
              <a:t>...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2000" b="1" dirty="0">
                <a:latin typeface="Courier New" panose="02070309020205020404" pitchFamily="49" charset="0"/>
                <a:sym typeface="Symbol" panose="05050102010706020507" pitchFamily="18" charset="2"/>
              </a:rPr>
              <a:t>do {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2000" b="1" dirty="0">
                <a:latin typeface="Courier New" panose="02070309020205020404" pitchFamily="49" charset="0"/>
                <a:sym typeface="Symbol" panose="05050102010706020507" pitchFamily="18" charset="2"/>
              </a:rPr>
              <a:t>	</a:t>
            </a:r>
            <a:r>
              <a:rPr lang="en-GB" sz="20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get_next_token</a:t>
            </a:r>
            <a:r>
              <a:rPr lang="en-GB" sz="2000" b="1" dirty="0">
                <a:latin typeface="Courier New" panose="02070309020205020404" pitchFamily="49" charset="0"/>
                <a:sym typeface="Symbol" panose="05050102010706020507" pitchFamily="18" charset="2"/>
              </a:rPr>
              <a:t>();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2000" b="1" dirty="0">
                <a:latin typeface="Courier New" panose="02070309020205020404" pitchFamily="49" charset="0"/>
                <a:sym typeface="Symbol" panose="05050102010706020507" pitchFamily="18" charset="2"/>
              </a:rPr>
              <a:t>	print(</a:t>
            </a:r>
            <a:r>
              <a:rPr lang="en-GB" sz="20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token.class</a:t>
            </a:r>
            <a:r>
              <a:rPr lang="en-GB" sz="2000" b="1" dirty="0">
                <a:latin typeface="Courier New" panose="02070309020205020404" pitchFamily="49" charset="0"/>
                <a:sym typeface="Symbol" panose="05050102010706020507" pitchFamily="18" charset="2"/>
              </a:rPr>
              <a:t>, </a:t>
            </a:r>
            <a:r>
              <a:rPr lang="en-GB" sz="20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token.attribute</a:t>
            </a:r>
            <a:r>
              <a:rPr lang="en-GB" sz="2000" b="1" dirty="0">
                <a:latin typeface="Courier New" panose="02070309020205020404" pitchFamily="49" charset="0"/>
                <a:sym typeface="Symbol" panose="05050102010706020507" pitchFamily="18" charset="2"/>
              </a:rPr>
              <a:t>);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2000" b="1" dirty="0">
                <a:latin typeface="Courier New" panose="02070309020205020404" pitchFamily="49" charset="0"/>
                <a:sym typeface="Symbol" panose="05050102010706020507" pitchFamily="18" charset="2"/>
              </a:rPr>
              <a:t>} while (</a:t>
            </a:r>
            <a:r>
              <a:rPr lang="en-GB" sz="20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token.class</a:t>
            </a:r>
            <a:r>
              <a:rPr lang="en-GB" sz="2000" b="1" dirty="0">
                <a:latin typeface="Courier New" panose="02070309020205020404" pitchFamily="49" charset="0"/>
                <a:sym typeface="Symbol" panose="05050102010706020507" pitchFamily="18" charset="2"/>
              </a:rPr>
              <a:t> != EOF);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GB" sz="2000" b="1" dirty="0">
              <a:latin typeface="Courier New" panose="02070309020205020404" pitchFamily="49" charset="0"/>
              <a:sym typeface="Symbol" panose="05050102010706020507" pitchFamily="18" charset="2"/>
            </a:endParaRPr>
          </a:p>
          <a:p>
            <a:pPr>
              <a:buFontTx/>
              <a:buNone/>
            </a:pPr>
            <a:r>
              <a:rPr lang="en-GB" sz="2300" i="1" dirty="0">
                <a:sym typeface="Symbol" panose="05050102010706020507" pitchFamily="18" charset="2"/>
              </a:rPr>
              <a:t>Can be efficient; but requires a lot of work and may be difficult to modify!</a:t>
            </a:r>
            <a:endParaRPr lang="en-GB" sz="2300" b="1" i="1" dirty="0">
              <a:latin typeface="Courier New" panose="02070309020205020404" pitchFamily="49" charset="0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9270906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9940-6565-40F2-B36E-421C8C06EDFA}" type="datetime5">
              <a:rPr lang="en-GB"/>
              <a:pPr/>
              <a:t>2-Nov-20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COMP36512 Lecture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EE54F-B556-4E90-B536-7B76517B3AF5}" type="slidenum">
              <a:rPr lang="en-GB"/>
              <a:pPr/>
              <a:t>68</a:t>
            </a:fld>
            <a:endParaRPr lang="en-GB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76200"/>
            <a:ext cx="9144000" cy="609600"/>
          </a:xfrm>
        </p:spPr>
        <p:txBody>
          <a:bodyPr/>
          <a:lstStyle/>
          <a:p>
            <a:r>
              <a:rPr lang="en-GB" sz="4000"/>
              <a:t>Building Lexical Analysers “automatically”</a:t>
            </a:r>
            <a:endParaRPr lang="en-GB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685800"/>
            <a:ext cx="8991600" cy="5638800"/>
          </a:xfrm>
        </p:spPr>
        <p:txBody>
          <a:bodyPr/>
          <a:lstStyle/>
          <a:p>
            <a:pPr>
              <a:buFontTx/>
              <a:buNone/>
            </a:pPr>
            <a:r>
              <a:rPr lang="en-GB" sz="2400" b="1" u="sng"/>
              <a:t>Idea</a:t>
            </a:r>
            <a:r>
              <a:rPr lang="en-GB" sz="2400"/>
              <a:t>: try the regular expressions one by one and find the longest match: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GB" sz="1800"/>
          </a:p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GB" sz="2000" b="1">
                <a:latin typeface="Courier New" panose="02070309020205020404" pitchFamily="49" charset="0"/>
              </a:rPr>
              <a:t>set (token.class, token.length) </a:t>
            </a:r>
            <a:r>
              <a:rPr lang="en-GB" sz="2000" b="1">
                <a:latin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GB" sz="2000" b="1">
                <a:latin typeface="Courier New" panose="02070309020205020404" pitchFamily="49" charset="0"/>
              </a:rPr>
              <a:t>(NULL, 0)</a:t>
            </a:r>
          </a:p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GB" sz="2000" b="1">
                <a:latin typeface="Courier New" panose="02070309020205020404" pitchFamily="49" charset="0"/>
              </a:rPr>
              <a:t>// first</a:t>
            </a:r>
          </a:p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GB" sz="2000" b="1">
                <a:latin typeface="Courier New" panose="02070309020205020404" pitchFamily="49" charset="0"/>
              </a:rPr>
              <a:t>find max_length such that input matches T</a:t>
            </a:r>
            <a:r>
              <a:rPr lang="en-GB" sz="2000" b="1" baseline="-25000">
                <a:latin typeface="Courier New" panose="02070309020205020404" pitchFamily="49" charset="0"/>
              </a:rPr>
              <a:t>1</a:t>
            </a:r>
            <a:r>
              <a:rPr lang="en-GB" sz="2000" b="1">
                <a:latin typeface="Courier New" panose="02070309020205020404" pitchFamily="49" charset="0"/>
                <a:sym typeface="Symbol" panose="05050102010706020507" pitchFamily="18" charset="2"/>
              </a:rPr>
              <a:t></a:t>
            </a:r>
            <a:r>
              <a:rPr lang="en-GB" sz="2000" b="1">
                <a:latin typeface="Courier New" panose="02070309020205020404" pitchFamily="49" charset="0"/>
              </a:rPr>
              <a:t>RE</a:t>
            </a:r>
            <a:r>
              <a:rPr lang="en-GB" sz="2000" b="1" baseline="-25000">
                <a:latin typeface="Courier New" panose="02070309020205020404" pitchFamily="49" charset="0"/>
              </a:rPr>
              <a:t>1</a:t>
            </a:r>
            <a:endParaRPr lang="en-GB" sz="2000" b="1">
              <a:latin typeface="Courier New" panose="02070309020205020404" pitchFamily="49" charset="0"/>
            </a:endParaRPr>
          </a:p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GB" sz="2000" b="1">
                <a:latin typeface="Courier New" panose="02070309020205020404" pitchFamily="49" charset="0"/>
              </a:rPr>
              <a:t>	if max_length &gt; token.length </a:t>
            </a:r>
          </a:p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GB" sz="2000" b="1">
                <a:latin typeface="Courier New" panose="02070309020205020404" pitchFamily="49" charset="0"/>
              </a:rPr>
              <a:t>		set (token.class, token.length) </a:t>
            </a:r>
            <a:r>
              <a:rPr lang="en-GB" sz="2000" b="1">
                <a:latin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GB" sz="2000" b="1">
                <a:latin typeface="Courier New" panose="02070309020205020404" pitchFamily="49" charset="0"/>
              </a:rPr>
              <a:t>(T</a:t>
            </a:r>
            <a:r>
              <a:rPr lang="en-GB" sz="2000" b="1" baseline="-25000">
                <a:latin typeface="Courier New" panose="02070309020205020404" pitchFamily="49" charset="0"/>
              </a:rPr>
              <a:t>1</a:t>
            </a:r>
            <a:r>
              <a:rPr lang="en-GB" sz="2000" b="1">
                <a:latin typeface="Courier New" panose="02070309020205020404" pitchFamily="49" charset="0"/>
              </a:rPr>
              <a:t>, max_length)</a:t>
            </a:r>
          </a:p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GB" sz="2000" b="1">
                <a:latin typeface="Courier New" panose="02070309020205020404" pitchFamily="49" charset="0"/>
              </a:rPr>
              <a:t>// second</a:t>
            </a:r>
          </a:p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GB" sz="2000" b="1">
                <a:latin typeface="Courier New" panose="02070309020205020404" pitchFamily="49" charset="0"/>
              </a:rPr>
              <a:t>find max_length such that input matches T</a:t>
            </a:r>
            <a:r>
              <a:rPr lang="en-GB" sz="2000" b="1" baseline="-25000">
                <a:latin typeface="Courier New" panose="02070309020205020404" pitchFamily="49" charset="0"/>
              </a:rPr>
              <a:t>2</a:t>
            </a:r>
            <a:r>
              <a:rPr lang="en-GB" sz="2000" b="1">
                <a:latin typeface="Courier New" panose="02070309020205020404" pitchFamily="49" charset="0"/>
                <a:sym typeface="Symbol" panose="05050102010706020507" pitchFamily="18" charset="2"/>
              </a:rPr>
              <a:t></a:t>
            </a:r>
            <a:r>
              <a:rPr lang="en-GB" sz="2000" b="1">
                <a:latin typeface="Courier New" panose="02070309020205020404" pitchFamily="49" charset="0"/>
              </a:rPr>
              <a:t>RE</a:t>
            </a:r>
            <a:r>
              <a:rPr lang="en-GB" sz="2000" b="1" baseline="-25000">
                <a:latin typeface="Courier New" panose="02070309020205020404" pitchFamily="49" charset="0"/>
              </a:rPr>
              <a:t>2</a:t>
            </a:r>
            <a:endParaRPr lang="en-GB" sz="2000" b="1">
              <a:latin typeface="Courier New" panose="02070309020205020404" pitchFamily="49" charset="0"/>
            </a:endParaRPr>
          </a:p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GB" sz="2000" b="1">
                <a:latin typeface="Courier New" panose="02070309020205020404" pitchFamily="49" charset="0"/>
              </a:rPr>
              <a:t>	if max_length &gt; token.length </a:t>
            </a:r>
          </a:p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GB" sz="2000" b="1">
                <a:latin typeface="Courier New" panose="02070309020205020404" pitchFamily="49" charset="0"/>
              </a:rPr>
              <a:t>		set (token.class, token.length) </a:t>
            </a:r>
            <a:r>
              <a:rPr lang="en-GB" sz="2000" b="1">
                <a:latin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GB" sz="2000" b="1">
                <a:latin typeface="Courier New" panose="02070309020205020404" pitchFamily="49" charset="0"/>
              </a:rPr>
              <a:t>(T</a:t>
            </a:r>
            <a:r>
              <a:rPr lang="en-GB" sz="2000" b="1" baseline="-25000">
                <a:latin typeface="Courier New" panose="02070309020205020404" pitchFamily="49" charset="0"/>
              </a:rPr>
              <a:t>2</a:t>
            </a:r>
            <a:r>
              <a:rPr lang="en-GB" sz="2000" b="1">
                <a:latin typeface="Courier New" panose="02070309020205020404" pitchFamily="49" charset="0"/>
              </a:rPr>
              <a:t>, max_length)</a:t>
            </a:r>
          </a:p>
          <a:p>
            <a:pPr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GB" sz="2000" b="1">
                <a:latin typeface="Courier New" panose="02070309020205020404" pitchFamily="49" charset="0"/>
              </a:rPr>
              <a:t>…</a:t>
            </a:r>
          </a:p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GB" sz="2000" b="1">
                <a:latin typeface="Courier New" panose="02070309020205020404" pitchFamily="49" charset="0"/>
              </a:rPr>
              <a:t>// n-th</a:t>
            </a:r>
          </a:p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GB" sz="2000" b="1">
                <a:latin typeface="Courier New" panose="02070309020205020404" pitchFamily="49" charset="0"/>
              </a:rPr>
              <a:t>find max_length such that input matches T</a:t>
            </a:r>
            <a:r>
              <a:rPr lang="en-GB" sz="2000" b="1" baseline="-25000">
                <a:latin typeface="Courier New" panose="02070309020205020404" pitchFamily="49" charset="0"/>
              </a:rPr>
              <a:t>n</a:t>
            </a:r>
            <a:r>
              <a:rPr lang="en-GB" sz="2000" b="1">
                <a:latin typeface="Courier New" panose="02070309020205020404" pitchFamily="49" charset="0"/>
                <a:sym typeface="Symbol" panose="05050102010706020507" pitchFamily="18" charset="2"/>
              </a:rPr>
              <a:t></a:t>
            </a:r>
            <a:r>
              <a:rPr lang="en-GB" sz="2000" b="1">
                <a:latin typeface="Courier New" panose="02070309020205020404" pitchFamily="49" charset="0"/>
              </a:rPr>
              <a:t>RE</a:t>
            </a:r>
            <a:r>
              <a:rPr lang="en-GB" sz="2000" b="1" baseline="-25000">
                <a:latin typeface="Courier New" panose="02070309020205020404" pitchFamily="49" charset="0"/>
              </a:rPr>
              <a:t>n</a:t>
            </a:r>
            <a:endParaRPr lang="en-GB" sz="2000" b="1">
              <a:latin typeface="Courier New" panose="02070309020205020404" pitchFamily="49" charset="0"/>
            </a:endParaRPr>
          </a:p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GB" sz="2000" b="1">
                <a:latin typeface="Courier New" panose="02070309020205020404" pitchFamily="49" charset="0"/>
              </a:rPr>
              <a:t>	if max_length &gt; token.length </a:t>
            </a:r>
          </a:p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GB" sz="2000" b="1">
                <a:latin typeface="Courier New" panose="02070309020205020404" pitchFamily="49" charset="0"/>
              </a:rPr>
              <a:t>		set (token.class, token.length) </a:t>
            </a:r>
            <a:r>
              <a:rPr lang="en-GB" sz="2000" b="1">
                <a:latin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GB" sz="2000" b="1">
                <a:latin typeface="Courier New" panose="02070309020205020404" pitchFamily="49" charset="0"/>
              </a:rPr>
              <a:t>(T</a:t>
            </a:r>
            <a:r>
              <a:rPr lang="en-GB" sz="2000" b="1" baseline="-25000">
                <a:latin typeface="Courier New" panose="02070309020205020404" pitchFamily="49" charset="0"/>
              </a:rPr>
              <a:t>n</a:t>
            </a:r>
            <a:r>
              <a:rPr lang="en-GB" sz="2000" b="1">
                <a:latin typeface="Courier New" panose="02070309020205020404" pitchFamily="49" charset="0"/>
              </a:rPr>
              <a:t>, max_length)</a:t>
            </a:r>
          </a:p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GB" sz="2000" b="1">
                <a:latin typeface="Courier New" panose="02070309020205020404" pitchFamily="49" charset="0"/>
              </a:rPr>
              <a:t>// error</a:t>
            </a:r>
          </a:p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GB" sz="2000" b="1">
                <a:latin typeface="Courier New" panose="02070309020205020404" pitchFamily="49" charset="0"/>
              </a:rPr>
              <a:t>if (token.class == NULL) { handle no_match }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GB" sz="2000" b="1">
              <a:latin typeface="Courier New" panose="02070309020205020404" pitchFamily="49" charset="0"/>
            </a:endParaRPr>
          </a:p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GB" sz="2400" b="1" u="sng"/>
              <a:t>Disadvantage</a:t>
            </a:r>
            <a:r>
              <a:rPr lang="en-GB" sz="2400"/>
              <a:t>: linearly dependent on number of token classes and requires restarting the search for each regular expression.</a:t>
            </a:r>
          </a:p>
        </p:txBody>
      </p:sp>
    </p:spTree>
    <p:extLst>
      <p:ext uri="{BB962C8B-B14F-4D97-AF65-F5344CB8AC3E}">
        <p14:creationId xmlns:p14="http://schemas.microsoft.com/office/powerpoint/2010/main" val="232759929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17559-3BCD-451D-BFC3-FDCED4F3D370}" type="datetime5">
              <a:rPr lang="en-GB">
                <a:solidFill>
                  <a:srgbClr val="000000"/>
                </a:solidFill>
              </a:rPr>
              <a:pPr/>
              <a:t>2-Nov-20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srgbClr val="000000"/>
                </a:solidFill>
              </a:rPr>
              <a:t>COMP36512 Lecture 3</a:t>
            </a:r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24C6D-F507-4BF2-81CE-1151A9EAABDA}" type="slidenum">
              <a:rPr lang="en-GB">
                <a:solidFill>
                  <a:srgbClr val="000000"/>
                </a:solidFill>
              </a:rPr>
              <a:pPr/>
              <a:t>69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76200"/>
            <a:ext cx="8915400" cy="914400"/>
          </a:xfrm>
        </p:spPr>
        <p:txBody>
          <a:bodyPr/>
          <a:lstStyle/>
          <a:p>
            <a:r>
              <a:rPr lang="en-GB" sz="3400"/>
              <a:t>We study REs to </a:t>
            </a:r>
            <a:r>
              <a:rPr lang="en-GB" sz="3400" b="1" u="sng"/>
              <a:t>automate</a:t>
            </a:r>
            <a:r>
              <a:rPr lang="en-GB" sz="3400"/>
              <a:t> scanner construction!</a:t>
            </a:r>
            <a:endParaRPr lang="en-GB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914400"/>
            <a:ext cx="8839200" cy="16764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sz="2400"/>
              <a:t>Consider the problem of recognising register names starting with r and requiring at least one digit: </a:t>
            </a:r>
          </a:p>
          <a:p>
            <a:pPr>
              <a:buFontTx/>
              <a:buNone/>
            </a:pPr>
            <a:r>
              <a:rPr lang="en-GB" sz="2400" i="1"/>
              <a:t>Register </a:t>
            </a:r>
            <a:r>
              <a:rPr lang="en-GB" sz="2400" i="1">
                <a:sym typeface="Symbol" panose="05050102010706020507" pitchFamily="18" charset="2"/>
              </a:rPr>
              <a:t> r (0|1|2|…|9) (0|1|2|…|9)*</a:t>
            </a:r>
            <a:r>
              <a:rPr lang="en-GB" sz="2400">
                <a:sym typeface="Symbol" panose="05050102010706020507" pitchFamily="18" charset="2"/>
              </a:rPr>
              <a:t> (or, </a:t>
            </a:r>
            <a:r>
              <a:rPr lang="en-GB" sz="2400" i="1">
                <a:sym typeface="Symbol" panose="05050102010706020507" pitchFamily="18" charset="2"/>
              </a:rPr>
              <a:t>Register  r Digit Digit*</a:t>
            </a:r>
            <a:r>
              <a:rPr lang="en-GB" sz="2400">
                <a:sym typeface="Symbol" panose="05050102010706020507" pitchFamily="18" charset="2"/>
              </a:rPr>
              <a:t>)</a:t>
            </a:r>
          </a:p>
          <a:p>
            <a:pPr>
              <a:buFontTx/>
              <a:buNone/>
            </a:pPr>
            <a:r>
              <a:rPr lang="en-GB" sz="2400">
                <a:sym typeface="Symbol" panose="05050102010706020507" pitchFamily="18" charset="2"/>
              </a:rPr>
              <a:t>The RE corresponds to a </a:t>
            </a:r>
            <a:r>
              <a:rPr lang="en-GB" sz="2400" b="1" u="sng">
                <a:sym typeface="Symbol" panose="05050102010706020507" pitchFamily="18" charset="2"/>
              </a:rPr>
              <a:t>transition diagram</a:t>
            </a:r>
            <a:r>
              <a:rPr lang="en-GB" sz="2400">
                <a:sym typeface="Symbol" panose="05050102010706020507" pitchFamily="18" charset="2"/>
              </a:rPr>
              <a:t>:</a:t>
            </a: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1524000" y="4267200"/>
            <a:ext cx="91440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lnSpc>
                <a:spcPct val="95000"/>
              </a:lnSpc>
              <a:spcBef>
                <a:spcPct val="5000"/>
              </a:spcBef>
              <a:spcAft>
                <a:spcPct val="0"/>
              </a:spcAft>
              <a:buFontTx/>
              <a:buNone/>
            </a:pPr>
            <a:r>
              <a:rPr lang="en-GB" sz="2400">
                <a:solidFill>
                  <a:srgbClr val="000000"/>
                </a:solidFill>
              </a:rPr>
              <a:t>Depicts</a:t>
            </a:r>
            <a:r>
              <a:rPr lang="en-GB" sz="2400">
                <a:solidFill>
                  <a:srgbClr val="000000"/>
                </a:solidFill>
                <a:sym typeface="Symbol" panose="05050102010706020507" pitchFamily="18" charset="2"/>
              </a:rPr>
              <a:t> the actions that take place in the scanner.</a:t>
            </a:r>
          </a:p>
          <a:p>
            <a:pPr eaLnBrk="0" fontAlgn="base" hangingPunct="0">
              <a:lnSpc>
                <a:spcPct val="95000"/>
              </a:lnSpc>
              <a:spcBef>
                <a:spcPct val="5000"/>
              </a:spcBef>
              <a:spcAft>
                <a:spcPct val="0"/>
              </a:spcAft>
              <a:buFontTx/>
              <a:buNone/>
            </a:pPr>
            <a:r>
              <a:rPr lang="en-GB" sz="2200">
                <a:solidFill>
                  <a:srgbClr val="000000"/>
                </a:solidFill>
                <a:sym typeface="Symbol" panose="05050102010706020507" pitchFamily="18" charset="2"/>
              </a:rPr>
              <a:t>•  A circle represents a state; S0: start state; S2: final state (double circle)</a:t>
            </a:r>
          </a:p>
          <a:p>
            <a:pPr eaLnBrk="0" fontAlgn="base" hangingPunct="0">
              <a:lnSpc>
                <a:spcPct val="95000"/>
              </a:lnSpc>
              <a:spcBef>
                <a:spcPct val="5000"/>
              </a:spcBef>
              <a:spcAft>
                <a:spcPct val="0"/>
              </a:spcAft>
              <a:buFontTx/>
              <a:buNone/>
            </a:pPr>
            <a:r>
              <a:rPr lang="en-GB" sz="2200">
                <a:solidFill>
                  <a:srgbClr val="000000"/>
                </a:solidFill>
                <a:sym typeface="Symbol" panose="05050102010706020507" pitchFamily="18" charset="2"/>
              </a:rPr>
              <a:t>• An arrow represents a transition; the label specifies the cause of the transition.</a:t>
            </a:r>
          </a:p>
          <a:p>
            <a:pPr eaLnBrk="0" fontAlgn="base" hangingPunct="0">
              <a:lnSpc>
                <a:spcPct val="95000"/>
              </a:lnSpc>
              <a:spcBef>
                <a:spcPct val="5000"/>
              </a:spcBef>
              <a:spcAft>
                <a:spcPct val="0"/>
              </a:spcAft>
              <a:buFontTx/>
              <a:buNone/>
            </a:pPr>
            <a:r>
              <a:rPr lang="en-GB" sz="2400">
                <a:solidFill>
                  <a:srgbClr val="000000"/>
                </a:solidFill>
                <a:sym typeface="Symbol" panose="05050102010706020507" pitchFamily="18" charset="2"/>
              </a:rPr>
              <a:t>A string is accepted if, going through the transitions, ends in a final state (for example, r345, r0, r29, as opposed to a, r, rab)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64517" name="Oval 5"/>
          <p:cNvSpPr>
            <a:spLocks noChangeArrowheads="1"/>
          </p:cNvSpPr>
          <p:nvPr/>
        </p:nvSpPr>
        <p:spPr bwMode="auto">
          <a:xfrm>
            <a:off x="3733800" y="3352800"/>
            <a:ext cx="685800" cy="7620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>
                <a:solidFill>
                  <a:srgbClr val="000000"/>
                </a:solidFill>
              </a:rPr>
              <a:t>S</a:t>
            </a:r>
            <a:r>
              <a:rPr lang="en-GB" sz="2400" baseline="-25000">
                <a:solidFill>
                  <a:srgbClr val="000000"/>
                </a:solidFill>
              </a:rPr>
              <a:t>0</a:t>
            </a: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64518" name="Oval 6"/>
          <p:cNvSpPr>
            <a:spLocks noChangeArrowheads="1"/>
          </p:cNvSpPr>
          <p:nvPr/>
        </p:nvSpPr>
        <p:spPr bwMode="auto">
          <a:xfrm>
            <a:off x="7086600" y="3352800"/>
            <a:ext cx="685800" cy="7620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64519" name="Oval 7"/>
          <p:cNvSpPr>
            <a:spLocks noChangeArrowheads="1"/>
          </p:cNvSpPr>
          <p:nvPr/>
        </p:nvSpPr>
        <p:spPr bwMode="auto">
          <a:xfrm>
            <a:off x="5410200" y="3352800"/>
            <a:ext cx="685800" cy="7620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>
                <a:solidFill>
                  <a:srgbClr val="000000"/>
                </a:solidFill>
              </a:rPr>
              <a:t>S</a:t>
            </a:r>
            <a:r>
              <a:rPr lang="en-GB" sz="2400" baseline="-25000">
                <a:solidFill>
                  <a:srgbClr val="000000"/>
                </a:solidFill>
              </a:rPr>
              <a:t>1</a:t>
            </a: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64520" name="Line 8"/>
          <p:cNvSpPr>
            <a:spLocks noChangeShapeType="1"/>
          </p:cNvSpPr>
          <p:nvPr/>
        </p:nvSpPr>
        <p:spPr bwMode="auto">
          <a:xfrm>
            <a:off x="2590800" y="37338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64521" name="Line 9"/>
          <p:cNvSpPr>
            <a:spLocks noChangeShapeType="1"/>
          </p:cNvSpPr>
          <p:nvPr/>
        </p:nvSpPr>
        <p:spPr bwMode="auto">
          <a:xfrm>
            <a:off x="4419600" y="3733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64522" name="Line 10"/>
          <p:cNvSpPr>
            <a:spLocks noChangeShapeType="1"/>
          </p:cNvSpPr>
          <p:nvPr/>
        </p:nvSpPr>
        <p:spPr bwMode="auto">
          <a:xfrm>
            <a:off x="6096000" y="3733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cxnSp>
        <p:nvCxnSpPr>
          <p:cNvPr id="64523" name="AutoShape 11"/>
          <p:cNvCxnSpPr>
            <a:cxnSpLocks noChangeShapeType="1"/>
            <a:stCxn id="64518" idx="7"/>
            <a:endCxn id="64518" idx="1"/>
          </p:cNvCxnSpPr>
          <p:nvPr/>
        </p:nvCxnSpPr>
        <p:spPr bwMode="auto">
          <a:xfrm rot="16200000" flipH="1" flipV="1">
            <a:off x="7428707" y="3221832"/>
            <a:ext cx="1588" cy="485775"/>
          </a:xfrm>
          <a:prstGeom prst="curvedConnector3">
            <a:avLst>
              <a:gd name="adj1" fmla="val -2990000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4524" name="Text Box 12"/>
          <p:cNvSpPr txBox="1">
            <a:spLocks noChangeArrowheads="1"/>
          </p:cNvSpPr>
          <p:nvPr/>
        </p:nvSpPr>
        <p:spPr bwMode="auto">
          <a:xfrm>
            <a:off x="4556125" y="3241675"/>
            <a:ext cx="28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>
                <a:solidFill>
                  <a:srgbClr val="000000"/>
                </a:solidFill>
              </a:rPr>
              <a:t>r</a:t>
            </a:r>
          </a:p>
        </p:txBody>
      </p:sp>
      <p:sp>
        <p:nvSpPr>
          <p:cNvPr id="64525" name="Text Box 13"/>
          <p:cNvSpPr txBox="1">
            <a:spLocks noChangeArrowheads="1"/>
          </p:cNvSpPr>
          <p:nvPr/>
        </p:nvSpPr>
        <p:spPr bwMode="auto">
          <a:xfrm>
            <a:off x="6156326" y="3241675"/>
            <a:ext cx="741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>
                <a:solidFill>
                  <a:srgbClr val="000000"/>
                </a:solidFill>
              </a:rPr>
              <a:t>digit</a:t>
            </a:r>
          </a:p>
        </p:txBody>
      </p:sp>
      <p:sp>
        <p:nvSpPr>
          <p:cNvPr id="64526" name="Oval 14"/>
          <p:cNvSpPr>
            <a:spLocks noChangeArrowheads="1"/>
          </p:cNvSpPr>
          <p:nvPr/>
        </p:nvSpPr>
        <p:spPr bwMode="auto">
          <a:xfrm>
            <a:off x="7162800" y="3429000"/>
            <a:ext cx="533400" cy="6096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>
                <a:solidFill>
                  <a:srgbClr val="000000"/>
                </a:solidFill>
              </a:rPr>
              <a:t>S</a:t>
            </a:r>
            <a:r>
              <a:rPr lang="en-GB" sz="2400" baseline="-25000">
                <a:solidFill>
                  <a:srgbClr val="000000"/>
                </a:solidFill>
              </a:rPr>
              <a:t>2</a:t>
            </a: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64527" name="Text Box 15"/>
          <p:cNvSpPr txBox="1">
            <a:spLocks noChangeArrowheads="1"/>
          </p:cNvSpPr>
          <p:nvPr/>
        </p:nvSpPr>
        <p:spPr bwMode="auto">
          <a:xfrm>
            <a:off x="7604126" y="2784475"/>
            <a:ext cx="741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>
                <a:solidFill>
                  <a:srgbClr val="000000"/>
                </a:solidFill>
              </a:rPr>
              <a:t>digit</a:t>
            </a:r>
          </a:p>
        </p:txBody>
      </p:sp>
      <p:sp>
        <p:nvSpPr>
          <p:cNvPr id="64528" name="Text Box 16"/>
          <p:cNvSpPr txBox="1">
            <a:spLocks noChangeArrowheads="1"/>
          </p:cNvSpPr>
          <p:nvPr/>
        </p:nvSpPr>
        <p:spPr bwMode="auto">
          <a:xfrm>
            <a:off x="2209801" y="3276601"/>
            <a:ext cx="71365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i="1">
                <a:solidFill>
                  <a:srgbClr val="000000"/>
                </a:solidFill>
              </a:rPr>
              <a:t>start</a:t>
            </a:r>
            <a:endParaRPr lang="en-GB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7549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49479" y="503689"/>
            <a:ext cx="7880361" cy="626102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3993" spc="363" dirty="0"/>
              <a:t>What </a:t>
            </a:r>
            <a:r>
              <a:rPr sz="3993" spc="277" dirty="0"/>
              <a:t>Tokens </a:t>
            </a:r>
            <a:r>
              <a:rPr sz="3993" spc="363" dirty="0"/>
              <a:t>are </a:t>
            </a:r>
            <a:r>
              <a:rPr sz="3993" spc="386" dirty="0"/>
              <a:t>Useful</a:t>
            </a:r>
            <a:r>
              <a:rPr sz="3993" spc="504" dirty="0"/>
              <a:t> </a:t>
            </a:r>
            <a:r>
              <a:rPr sz="3993" spc="449" dirty="0"/>
              <a:t>Here?</a:t>
            </a:r>
            <a:endParaRPr sz="3993"/>
          </a:p>
        </p:txBody>
      </p:sp>
      <p:sp>
        <p:nvSpPr>
          <p:cNvPr id="3" name="object 3"/>
          <p:cNvSpPr txBox="1"/>
          <p:nvPr/>
        </p:nvSpPr>
        <p:spPr>
          <a:xfrm>
            <a:off x="2627811" y="1574459"/>
            <a:ext cx="6855118" cy="1065494"/>
          </a:xfrm>
          <a:prstGeom prst="rect">
            <a:avLst/>
          </a:prstGeom>
        </p:spPr>
        <p:txBody>
          <a:bodyPr vert="horz" wrap="square" lIns="0" tIns="39189" rIns="0" bIns="0" rtlCol="0">
            <a:spAutoFit/>
          </a:bodyPr>
          <a:lstStyle/>
          <a:p>
            <a:pPr marL="730781" marR="4611" indent="-719255">
              <a:lnSpc>
                <a:spcPts val="2677"/>
              </a:lnSpc>
              <a:spcBef>
                <a:spcPts val="309"/>
              </a:spcBef>
            </a:pPr>
            <a:r>
              <a:rPr sz="2360" b="1" spc="-5" dirty="0">
                <a:solidFill>
                  <a:srgbClr val="3B3B3B"/>
                </a:solidFill>
                <a:latin typeface="Courier New"/>
                <a:cs typeface="Courier New"/>
              </a:rPr>
              <a:t>for (int </a:t>
            </a:r>
            <a:r>
              <a:rPr sz="2360" b="1" dirty="0">
                <a:solidFill>
                  <a:srgbClr val="3B3B3B"/>
                </a:solidFill>
                <a:latin typeface="Courier New"/>
                <a:cs typeface="Courier New"/>
              </a:rPr>
              <a:t>k = </a:t>
            </a:r>
            <a:r>
              <a:rPr sz="2360" b="1" spc="-5" dirty="0">
                <a:solidFill>
                  <a:srgbClr val="3B3B3B"/>
                </a:solidFill>
                <a:latin typeface="Courier New"/>
                <a:cs typeface="Courier New"/>
              </a:rPr>
              <a:t>0; </a:t>
            </a:r>
            <a:r>
              <a:rPr sz="2360" b="1" dirty="0">
                <a:solidFill>
                  <a:srgbClr val="3B3B3B"/>
                </a:solidFill>
                <a:latin typeface="Courier New"/>
                <a:cs typeface="Courier New"/>
              </a:rPr>
              <a:t>k &lt; </a:t>
            </a:r>
            <a:r>
              <a:rPr sz="2360" b="1" spc="-5" dirty="0">
                <a:solidFill>
                  <a:srgbClr val="3B3B3B"/>
                </a:solidFill>
                <a:latin typeface="Courier New"/>
                <a:cs typeface="Courier New"/>
              </a:rPr>
              <a:t>myArray[5]; ++k) </a:t>
            </a:r>
            <a:r>
              <a:rPr sz="2360" b="1" dirty="0">
                <a:solidFill>
                  <a:srgbClr val="3B3B3B"/>
                </a:solidFill>
                <a:latin typeface="Courier New"/>
                <a:cs typeface="Courier New"/>
              </a:rPr>
              <a:t>{  </a:t>
            </a:r>
            <a:r>
              <a:rPr sz="2360" b="1" spc="-5" dirty="0">
                <a:solidFill>
                  <a:srgbClr val="3B3B3B"/>
                </a:solidFill>
                <a:latin typeface="Courier New"/>
                <a:cs typeface="Courier New"/>
              </a:rPr>
              <a:t>cout &lt;&lt; </a:t>
            </a:r>
            <a:r>
              <a:rPr sz="2360" b="1" dirty="0">
                <a:solidFill>
                  <a:srgbClr val="3B3B3B"/>
                </a:solidFill>
                <a:latin typeface="Courier New"/>
                <a:cs typeface="Courier New"/>
              </a:rPr>
              <a:t>k </a:t>
            </a:r>
            <a:r>
              <a:rPr sz="2360" b="1" spc="-5" dirty="0">
                <a:solidFill>
                  <a:srgbClr val="3B3B3B"/>
                </a:solidFill>
                <a:latin typeface="Courier New"/>
                <a:cs typeface="Courier New"/>
              </a:rPr>
              <a:t>&lt;&lt;</a:t>
            </a:r>
            <a:r>
              <a:rPr sz="2360" b="1" spc="-27" dirty="0">
                <a:solidFill>
                  <a:srgbClr val="3B3B3B"/>
                </a:solidFill>
                <a:latin typeface="Courier New"/>
                <a:cs typeface="Courier New"/>
              </a:rPr>
              <a:t> </a:t>
            </a:r>
            <a:r>
              <a:rPr sz="2360" b="1" spc="-5" dirty="0">
                <a:solidFill>
                  <a:srgbClr val="3B3B3B"/>
                </a:solidFill>
                <a:latin typeface="Courier New"/>
                <a:cs typeface="Courier New"/>
              </a:rPr>
              <a:t>endl;</a:t>
            </a:r>
            <a:endParaRPr sz="2360">
              <a:latin typeface="Courier New"/>
              <a:cs typeface="Courier New"/>
            </a:endParaRPr>
          </a:p>
          <a:p>
            <a:pPr marL="11527">
              <a:lnSpc>
                <a:spcPts val="2614"/>
              </a:lnSpc>
            </a:pPr>
            <a:r>
              <a:rPr sz="2360" b="1" dirty="0">
                <a:solidFill>
                  <a:srgbClr val="3B3B3B"/>
                </a:solidFill>
                <a:latin typeface="Courier New"/>
                <a:cs typeface="Courier New"/>
              </a:rPr>
              <a:t>}</a:t>
            </a:r>
            <a:endParaRPr sz="236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33635835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124E5-3646-40BA-80D7-DA58D1F0FBCE}" type="datetime5">
              <a:rPr lang="en-GB"/>
              <a:pPr/>
              <a:t>2-Nov-20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COMP36512 Lecture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F834-758A-44A7-ADE5-AFFC795B5C78}" type="slidenum">
              <a:rPr lang="en-GB"/>
              <a:pPr/>
              <a:t>70</a:t>
            </a:fld>
            <a:endParaRPr lang="en-GB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76200"/>
            <a:ext cx="7772400" cy="762000"/>
          </a:xfrm>
        </p:spPr>
        <p:txBody>
          <a:bodyPr/>
          <a:lstStyle/>
          <a:p>
            <a:r>
              <a:rPr lang="en-GB" dirty="0"/>
              <a:t>Towards Automation (finally!)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762000"/>
            <a:ext cx="8610600" cy="5410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sz="2600" dirty="0"/>
              <a:t>An easy (computerised) implementation of a transition diagram is a </a:t>
            </a:r>
            <a:r>
              <a:rPr lang="en-GB" sz="2600" b="1" u="sng" dirty="0"/>
              <a:t>transition table</a:t>
            </a:r>
            <a:r>
              <a:rPr lang="en-GB" sz="2600" dirty="0"/>
              <a:t>: a column for each input symbol and a row for each state. An entry is a set of states that can be reached from a state on some input symbol. E.g.: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Courier New" panose="02070309020205020404" pitchFamily="49" charset="0"/>
              </a:rPr>
              <a:t>			state   	‘r’ 	  digit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1800" b="1" dirty="0">
                <a:latin typeface="Courier New" panose="02070309020205020404" pitchFamily="49" charset="0"/>
              </a:rPr>
              <a:t>			  0     	 1         -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1800" b="1" dirty="0">
                <a:latin typeface="Courier New" panose="02070309020205020404" pitchFamily="49" charset="0"/>
              </a:rPr>
              <a:t>			  1     	 -         2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1800" b="1" dirty="0">
                <a:latin typeface="Courier New" panose="02070309020205020404" pitchFamily="49" charset="0"/>
              </a:rPr>
              <a:t>	       	  2(final)	 -         2    </a:t>
            </a:r>
          </a:p>
          <a:p>
            <a:pPr>
              <a:lnSpc>
                <a:spcPct val="95000"/>
              </a:lnSpc>
              <a:spcBef>
                <a:spcPct val="15000"/>
              </a:spcBef>
              <a:buFontTx/>
              <a:buNone/>
            </a:pPr>
            <a:r>
              <a:rPr lang="en-GB" sz="2600" dirty="0"/>
              <a:t>If we know the transition table and the final state(s) we can build directly a recogniser that detects acceptance:</a:t>
            </a:r>
          </a:p>
          <a:p>
            <a:pPr>
              <a:lnSpc>
                <a:spcPct val="80000"/>
              </a:lnSpc>
              <a:spcBef>
                <a:spcPct val="30000"/>
              </a:spcBef>
              <a:buFontTx/>
              <a:buNone/>
            </a:pPr>
            <a:r>
              <a:rPr lang="en-GB" sz="1800" b="1" dirty="0">
                <a:latin typeface="Courier New" panose="02070309020205020404" pitchFamily="49" charset="0"/>
              </a:rPr>
              <a:t>char=</a:t>
            </a:r>
            <a:r>
              <a:rPr lang="en-GB" sz="1800" b="1" dirty="0" err="1">
                <a:latin typeface="Courier New" panose="02070309020205020404" pitchFamily="49" charset="0"/>
              </a:rPr>
              <a:t>input_char</a:t>
            </a:r>
            <a:r>
              <a:rPr lang="en-GB" sz="1800" b="1" dirty="0">
                <a:latin typeface="Courier New" panose="02070309020205020404" pitchFamily="49" charset="0"/>
              </a:rPr>
              <a:t>(); 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1800" b="1" dirty="0">
                <a:latin typeface="Courier New" panose="02070309020205020404" pitchFamily="49" charset="0"/>
              </a:rPr>
              <a:t>state=0;    // starting state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1800" b="1" dirty="0">
                <a:latin typeface="Courier New" panose="02070309020205020404" pitchFamily="49" charset="0"/>
              </a:rPr>
              <a:t>while (char != EOF) {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1800" b="1" dirty="0">
                <a:latin typeface="Courier New" panose="02070309020205020404" pitchFamily="49" charset="0"/>
              </a:rPr>
              <a:t>    state </a:t>
            </a:r>
            <a:r>
              <a:rPr lang="en-GB" sz="1800" b="1" dirty="0">
                <a:latin typeface="Courier New" panose="02070309020205020404" pitchFamily="49" charset="0"/>
                <a:sym typeface="Symbol" panose="05050102010706020507" pitchFamily="18" charset="2"/>
              </a:rPr>
              <a:t> table(</a:t>
            </a:r>
            <a:r>
              <a:rPr lang="en-GB" sz="18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state,char</a:t>
            </a:r>
            <a:r>
              <a:rPr lang="en-GB" sz="1800" b="1" dirty="0">
                <a:latin typeface="Courier New" panose="02070309020205020404" pitchFamily="49" charset="0"/>
                <a:sym typeface="Symbol" panose="05050102010706020507" pitchFamily="18" charset="2"/>
              </a:rPr>
              <a:t>);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1800" b="1" dirty="0">
                <a:latin typeface="Courier New" panose="02070309020205020404" pitchFamily="49" charset="0"/>
                <a:sym typeface="Symbol" panose="05050102010706020507" pitchFamily="18" charset="2"/>
              </a:rPr>
              <a:t>    if (state == ‘-’) return failure;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1800" b="1" dirty="0">
                <a:latin typeface="Courier New" panose="02070309020205020404" pitchFamily="49" charset="0"/>
                <a:sym typeface="Symbol" panose="05050102010706020507" pitchFamily="18" charset="2"/>
              </a:rPr>
              <a:t>    word=</a:t>
            </a:r>
            <a:r>
              <a:rPr lang="en-GB" sz="18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word+char</a:t>
            </a:r>
            <a:r>
              <a:rPr lang="en-GB" sz="1800" b="1" dirty="0">
                <a:latin typeface="Courier New" panose="02070309020205020404" pitchFamily="49" charset="0"/>
                <a:sym typeface="Symbol" panose="05050102010706020507" pitchFamily="18" charset="2"/>
              </a:rPr>
              <a:t>;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1800" b="1" dirty="0">
                <a:latin typeface="Courier New" panose="02070309020205020404" pitchFamily="49" charset="0"/>
              </a:rPr>
              <a:t>    char=</a:t>
            </a:r>
            <a:r>
              <a:rPr lang="en-GB" sz="1800" b="1" dirty="0" err="1">
                <a:latin typeface="Courier New" panose="02070309020205020404" pitchFamily="49" charset="0"/>
              </a:rPr>
              <a:t>input_char</a:t>
            </a:r>
            <a:r>
              <a:rPr lang="en-GB" sz="1800" b="1" dirty="0">
                <a:latin typeface="Courier New" panose="02070309020205020404" pitchFamily="49" charset="0"/>
              </a:rPr>
              <a:t>();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1800" b="1" dirty="0">
                <a:latin typeface="Courier New" panose="02070309020205020404" pitchFamily="49" charset="0"/>
              </a:rPr>
              <a:t>}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sz="1800" b="1" dirty="0">
                <a:latin typeface="Courier New" panose="02070309020205020404" pitchFamily="49" charset="0"/>
              </a:rPr>
              <a:t>if (state == FINAL) return acceptance; else return failure;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207102724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DFA &amp; NFA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sz="3600" dirty="0" smtClean="0"/>
              <a:t>The generalised transition diagram is a </a:t>
            </a:r>
            <a:r>
              <a:rPr lang="en-GB" sz="3600" b="1" u="sng" dirty="0" smtClean="0"/>
              <a:t>finite automaton</a:t>
            </a:r>
            <a:r>
              <a:rPr lang="en-GB" sz="3600" dirty="0" smtClean="0"/>
              <a:t>. It can be:</a:t>
            </a:r>
          </a:p>
          <a:p>
            <a:r>
              <a:rPr lang="en-GB" b="1" dirty="0" smtClean="0"/>
              <a:t>Deterministic</a:t>
            </a:r>
            <a:r>
              <a:rPr lang="en-GB" dirty="0" smtClean="0"/>
              <a:t>, DFA; as in the example </a:t>
            </a:r>
          </a:p>
          <a:p>
            <a:r>
              <a:rPr lang="en-GB" b="1" dirty="0" smtClean="0"/>
              <a:t>Non-Deterministic</a:t>
            </a:r>
            <a:r>
              <a:rPr lang="en-GB" dirty="0" smtClean="0"/>
              <a:t>, NFA; more than 1 transition out of a state may be possible on the same input symbol: think about:  </a:t>
            </a:r>
            <a:r>
              <a:rPr lang="en-GB" i="1" dirty="0" smtClean="0"/>
              <a:t>(a | b)* </a:t>
            </a:r>
            <a:r>
              <a:rPr lang="en-GB" i="1" dirty="0" err="1" smtClean="0"/>
              <a:t>abb</a:t>
            </a:r>
            <a:endParaRPr lang="en-GB" dirty="0" smtClean="0"/>
          </a:p>
          <a:p>
            <a:pPr>
              <a:buFontTx/>
              <a:buNone/>
            </a:pPr>
            <a:r>
              <a:rPr lang="en-GB" sz="4000" i="1" dirty="0" smtClean="0"/>
              <a:t>Every regular expression can be converted to a DFA!</a:t>
            </a:r>
            <a:endParaRPr lang="en-GB" sz="3600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E3542-9895-4FD7-B57D-7D977EF6EED9}" type="slidenum">
              <a:rPr lang="en-GB" smtClean="0">
                <a:solidFill>
                  <a:srgbClr val="000000"/>
                </a:solidFill>
              </a:rPr>
              <a:pPr/>
              <a:t>71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8559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49479" y="503689"/>
            <a:ext cx="7880361" cy="626102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3993" spc="363" dirty="0"/>
              <a:t>What </a:t>
            </a:r>
            <a:r>
              <a:rPr sz="3993" spc="277" dirty="0"/>
              <a:t>Tokens </a:t>
            </a:r>
            <a:r>
              <a:rPr sz="3993" spc="363" dirty="0"/>
              <a:t>are </a:t>
            </a:r>
            <a:r>
              <a:rPr sz="3993" spc="386" dirty="0"/>
              <a:t>Useful</a:t>
            </a:r>
            <a:r>
              <a:rPr sz="3993" spc="504" dirty="0"/>
              <a:t> </a:t>
            </a:r>
            <a:r>
              <a:rPr sz="3993" spc="449" dirty="0"/>
              <a:t>Here?</a:t>
            </a:r>
            <a:endParaRPr sz="3993"/>
          </a:p>
        </p:txBody>
      </p:sp>
      <p:sp>
        <p:nvSpPr>
          <p:cNvPr id="3" name="object 3"/>
          <p:cNvSpPr txBox="1"/>
          <p:nvPr/>
        </p:nvSpPr>
        <p:spPr>
          <a:xfrm>
            <a:off x="2627811" y="1574459"/>
            <a:ext cx="6855118" cy="1065494"/>
          </a:xfrm>
          <a:prstGeom prst="rect">
            <a:avLst/>
          </a:prstGeom>
        </p:spPr>
        <p:txBody>
          <a:bodyPr vert="horz" wrap="square" lIns="0" tIns="39189" rIns="0" bIns="0" rtlCol="0">
            <a:spAutoFit/>
          </a:bodyPr>
          <a:lstStyle/>
          <a:p>
            <a:pPr marL="730781" marR="4611" indent="-719255">
              <a:lnSpc>
                <a:spcPts val="2677"/>
              </a:lnSpc>
              <a:spcBef>
                <a:spcPts val="309"/>
              </a:spcBef>
            </a:pPr>
            <a:r>
              <a:rPr sz="2360" b="1" spc="-5" dirty="0">
                <a:solidFill>
                  <a:srgbClr val="3B3B3B"/>
                </a:solidFill>
                <a:latin typeface="Courier New"/>
                <a:cs typeface="Courier New"/>
              </a:rPr>
              <a:t>for (int </a:t>
            </a:r>
            <a:r>
              <a:rPr sz="2360" b="1" dirty="0">
                <a:solidFill>
                  <a:srgbClr val="3B3B3B"/>
                </a:solidFill>
                <a:latin typeface="Courier New"/>
                <a:cs typeface="Courier New"/>
              </a:rPr>
              <a:t>k = </a:t>
            </a:r>
            <a:r>
              <a:rPr sz="2360" b="1" spc="-5" dirty="0">
                <a:solidFill>
                  <a:srgbClr val="3B3B3B"/>
                </a:solidFill>
                <a:latin typeface="Courier New"/>
                <a:cs typeface="Courier New"/>
              </a:rPr>
              <a:t>0; </a:t>
            </a:r>
            <a:r>
              <a:rPr sz="2360" b="1" dirty="0">
                <a:solidFill>
                  <a:srgbClr val="3B3B3B"/>
                </a:solidFill>
                <a:latin typeface="Courier New"/>
                <a:cs typeface="Courier New"/>
              </a:rPr>
              <a:t>k &lt; </a:t>
            </a:r>
            <a:r>
              <a:rPr sz="2360" b="1" spc="-5" dirty="0">
                <a:solidFill>
                  <a:srgbClr val="3B3B3B"/>
                </a:solidFill>
                <a:latin typeface="Courier New"/>
                <a:cs typeface="Courier New"/>
              </a:rPr>
              <a:t>myArray[5]; ++k) </a:t>
            </a:r>
            <a:r>
              <a:rPr sz="2360" b="1" dirty="0">
                <a:solidFill>
                  <a:srgbClr val="3B3B3B"/>
                </a:solidFill>
                <a:latin typeface="Courier New"/>
                <a:cs typeface="Courier New"/>
              </a:rPr>
              <a:t>{  </a:t>
            </a:r>
            <a:r>
              <a:rPr sz="2360" b="1" spc="-5" dirty="0">
                <a:solidFill>
                  <a:srgbClr val="3B3B3B"/>
                </a:solidFill>
                <a:latin typeface="Courier New"/>
                <a:cs typeface="Courier New"/>
              </a:rPr>
              <a:t>cout &lt;&lt; </a:t>
            </a:r>
            <a:r>
              <a:rPr sz="2360" b="1" dirty="0">
                <a:solidFill>
                  <a:srgbClr val="3B3B3B"/>
                </a:solidFill>
                <a:latin typeface="Courier New"/>
                <a:cs typeface="Courier New"/>
              </a:rPr>
              <a:t>k </a:t>
            </a:r>
            <a:r>
              <a:rPr sz="2360" b="1" spc="-5" dirty="0">
                <a:solidFill>
                  <a:srgbClr val="3B3B3B"/>
                </a:solidFill>
                <a:latin typeface="Courier New"/>
                <a:cs typeface="Courier New"/>
              </a:rPr>
              <a:t>&lt;&lt;</a:t>
            </a:r>
            <a:r>
              <a:rPr sz="2360" b="1" spc="-27" dirty="0">
                <a:solidFill>
                  <a:srgbClr val="3B3B3B"/>
                </a:solidFill>
                <a:latin typeface="Courier New"/>
                <a:cs typeface="Courier New"/>
              </a:rPr>
              <a:t> </a:t>
            </a:r>
            <a:r>
              <a:rPr sz="2360" b="1" spc="-5" dirty="0">
                <a:solidFill>
                  <a:srgbClr val="3B3B3B"/>
                </a:solidFill>
                <a:latin typeface="Courier New"/>
                <a:cs typeface="Courier New"/>
              </a:rPr>
              <a:t>endl;</a:t>
            </a:r>
            <a:endParaRPr sz="2360">
              <a:latin typeface="Courier New"/>
              <a:cs typeface="Courier New"/>
            </a:endParaRPr>
          </a:p>
          <a:p>
            <a:pPr marL="11527">
              <a:lnSpc>
                <a:spcPts val="2614"/>
              </a:lnSpc>
            </a:pPr>
            <a:r>
              <a:rPr sz="2360" b="1" dirty="0">
                <a:solidFill>
                  <a:srgbClr val="3B3B3B"/>
                </a:solidFill>
                <a:latin typeface="Courier New"/>
                <a:cs typeface="Courier New"/>
              </a:rPr>
              <a:t>}</a:t>
            </a:r>
            <a:endParaRPr sz="236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99089" y="2634855"/>
            <a:ext cx="539419" cy="1411742"/>
          </a:xfrm>
          <a:prstGeom prst="rect">
            <a:avLst/>
          </a:prstGeom>
        </p:spPr>
        <p:txBody>
          <a:bodyPr vert="horz" wrap="square" lIns="0" tIns="39189" rIns="0" bIns="0" rtlCol="0">
            <a:spAutoFit/>
          </a:bodyPr>
          <a:lstStyle/>
          <a:p>
            <a:pPr>
              <a:lnSpc>
                <a:spcPts val="2677"/>
              </a:lnSpc>
              <a:spcBef>
                <a:spcPts val="309"/>
              </a:spcBef>
            </a:pPr>
            <a:r>
              <a:rPr sz="2360" b="1" spc="-5" dirty="0">
                <a:solidFill>
                  <a:srgbClr val="0000FF"/>
                </a:solidFill>
                <a:latin typeface="Courier New"/>
                <a:cs typeface="Courier New"/>
              </a:rPr>
              <a:t>for  int</a:t>
            </a:r>
            <a:endParaRPr sz="2360">
              <a:latin typeface="Courier New"/>
              <a:cs typeface="Courier New"/>
            </a:endParaRPr>
          </a:p>
          <a:p>
            <a:pPr>
              <a:lnSpc>
                <a:spcPts val="2537"/>
              </a:lnSpc>
            </a:pPr>
            <a:r>
              <a:rPr sz="2360" b="1" spc="-5" dirty="0">
                <a:solidFill>
                  <a:srgbClr val="0000FF"/>
                </a:solidFill>
                <a:latin typeface="Courier New"/>
                <a:cs typeface="Courier New"/>
              </a:rPr>
              <a:t>&lt;&lt;</a:t>
            </a:r>
            <a:endParaRPr sz="2360">
              <a:latin typeface="Courier New"/>
              <a:cs typeface="Courier New"/>
            </a:endParaRPr>
          </a:p>
          <a:p>
            <a:pPr>
              <a:lnSpc>
                <a:spcPts val="2755"/>
              </a:lnSpc>
            </a:pPr>
            <a:r>
              <a:rPr sz="2360" b="1" dirty="0">
                <a:solidFill>
                  <a:srgbClr val="0000FF"/>
                </a:solidFill>
                <a:latin typeface="Courier New"/>
                <a:cs typeface="Courier New"/>
              </a:rPr>
              <a:t>=</a:t>
            </a:r>
            <a:endParaRPr sz="236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99089" y="3994930"/>
            <a:ext cx="180383" cy="729784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>
              <a:lnSpc>
                <a:spcPts val="2755"/>
              </a:lnSpc>
              <a:spcBef>
                <a:spcPts val="91"/>
              </a:spcBef>
            </a:pPr>
            <a:r>
              <a:rPr sz="2360" b="1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endParaRPr sz="2360">
              <a:latin typeface="Courier New"/>
              <a:cs typeface="Courier New"/>
            </a:endParaRPr>
          </a:p>
          <a:p>
            <a:pPr>
              <a:lnSpc>
                <a:spcPts val="2755"/>
              </a:lnSpc>
            </a:pPr>
            <a:r>
              <a:rPr sz="2360" b="1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36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523990" y="2634855"/>
            <a:ext cx="203434" cy="2101954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lnSpc>
                <a:spcPts val="2755"/>
              </a:lnSpc>
              <a:spcBef>
                <a:spcPts val="91"/>
              </a:spcBef>
            </a:pPr>
            <a:r>
              <a:rPr sz="2360" b="1" dirty="0">
                <a:solidFill>
                  <a:srgbClr val="0000FF"/>
                </a:solidFill>
                <a:latin typeface="Courier New"/>
                <a:cs typeface="Courier New"/>
              </a:rPr>
              <a:t>{</a:t>
            </a:r>
            <a:endParaRPr sz="2360">
              <a:latin typeface="Courier New"/>
              <a:cs typeface="Courier New"/>
            </a:endParaRPr>
          </a:p>
          <a:p>
            <a:pPr marL="11527">
              <a:lnSpc>
                <a:spcPts val="2677"/>
              </a:lnSpc>
            </a:pPr>
            <a:r>
              <a:rPr sz="2360" b="1" dirty="0">
                <a:solidFill>
                  <a:srgbClr val="0000FF"/>
                </a:solidFill>
                <a:latin typeface="Courier New"/>
                <a:cs typeface="Courier New"/>
              </a:rPr>
              <a:t>}</a:t>
            </a:r>
            <a:endParaRPr sz="2360">
              <a:latin typeface="Courier New"/>
              <a:cs typeface="Courier New"/>
            </a:endParaRPr>
          </a:p>
          <a:p>
            <a:pPr marL="11527">
              <a:lnSpc>
                <a:spcPts val="2677"/>
              </a:lnSpc>
            </a:pPr>
            <a:r>
              <a:rPr sz="2360" b="1" dirty="0">
                <a:solidFill>
                  <a:srgbClr val="0000FF"/>
                </a:solidFill>
                <a:latin typeface="Courier New"/>
                <a:cs typeface="Courier New"/>
              </a:rPr>
              <a:t>;</a:t>
            </a:r>
            <a:endParaRPr sz="2360">
              <a:latin typeface="Courier New"/>
              <a:cs typeface="Courier New"/>
            </a:endParaRPr>
          </a:p>
          <a:p>
            <a:pPr marL="11527" marR="4611">
              <a:lnSpc>
                <a:spcPts val="2677"/>
              </a:lnSpc>
              <a:spcBef>
                <a:spcPts val="141"/>
              </a:spcBef>
            </a:pPr>
            <a:r>
              <a:rPr sz="2360" b="1" dirty="0">
                <a:solidFill>
                  <a:srgbClr val="0000FF"/>
                </a:solidFill>
                <a:latin typeface="Courier New"/>
                <a:cs typeface="Courier New"/>
              </a:rPr>
              <a:t>&lt;  [</a:t>
            </a:r>
            <a:endParaRPr sz="2360">
              <a:latin typeface="Courier New"/>
              <a:cs typeface="Courier New"/>
            </a:endParaRPr>
          </a:p>
          <a:p>
            <a:pPr marL="11527">
              <a:lnSpc>
                <a:spcPts val="2614"/>
              </a:lnSpc>
            </a:pPr>
            <a:r>
              <a:rPr sz="2360" b="1" dirty="0">
                <a:solidFill>
                  <a:srgbClr val="0000FF"/>
                </a:solidFill>
                <a:latin typeface="Courier New"/>
                <a:cs typeface="Courier New"/>
              </a:rPr>
              <a:t>]</a:t>
            </a:r>
            <a:endParaRPr sz="236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299089" y="4674966"/>
            <a:ext cx="359613" cy="374815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>
              <a:spcBef>
                <a:spcPts val="91"/>
              </a:spcBef>
            </a:pPr>
            <a:r>
              <a:rPr sz="2360" b="1" spc="-5" dirty="0">
                <a:solidFill>
                  <a:srgbClr val="0000FF"/>
                </a:solidFill>
                <a:latin typeface="Courier New"/>
                <a:cs typeface="Courier New"/>
              </a:rPr>
              <a:t>++</a:t>
            </a:r>
            <a:endParaRPr sz="236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5358750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49479" y="503689"/>
            <a:ext cx="7880361" cy="626102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3993" spc="363" dirty="0"/>
              <a:t>What </a:t>
            </a:r>
            <a:r>
              <a:rPr sz="3993" spc="277" dirty="0"/>
              <a:t>Tokens </a:t>
            </a:r>
            <a:r>
              <a:rPr sz="3993" spc="363" dirty="0"/>
              <a:t>are </a:t>
            </a:r>
            <a:r>
              <a:rPr sz="3993" spc="386" dirty="0"/>
              <a:t>Useful</a:t>
            </a:r>
            <a:r>
              <a:rPr sz="3993" spc="504" dirty="0"/>
              <a:t> </a:t>
            </a:r>
            <a:r>
              <a:rPr sz="3993" spc="449" dirty="0"/>
              <a:t>Here?</a:t>
            </a:r>
            <a:endParaRPr sz="3993"/>
          </a:p>
        </p:txBody>
      </p:sp>
      <p:sp>
        <p:nvSpPr>
          <p:cNvPr id="3" name="object 3"/>
          <p:cNvSpPr txBox="1"/>
          <p:nvPr/>
        </p:nvSpPr>
        <p:spPr>
          <a:xfrm>
            <a:off x="2627811" y="1574459"/>
            <a:ext cx="6855118" cy="1065494"/>
          </a:xfrm>
          <a:prstGeom prst="rect">
            <a:avLst/>
          </a:prstGeom>
        </p:spPr>
        <p:txBody>
          <a:bodyPr vert="horz" wrap="square" lIns="0" tIns="39189" rIns="0" bIns="0" rtlCol="0">
            <a:spAutoFit/>
          </a:bodyPr>
          <a:lstStyle/>
          <a:p>
            <a:pPr marL="730781" marR="4611" indent="-719255">
              <a:lnSpc>
                <a:spcPts val="2677"/>
              </a:lnSpc>
              <a:spcBef>
                <a:spcPts val="309"/>
              </a:spcBef>
            </a:pPr>
            <a:r>
              <a:rPr sz="2360" b="1" spc="-5" dirty="0">
                <a:solidFill>
                  <a:srgbClr val="3B3B3B"/>
                </a:solidFill>
                <a:latin typeface="Courier New"/>
                <a:cs typeface="Courier New"/>
              </a:rPr>
              <a:t>for (int </a:t>
            </a:r>
            <a:r>
              <a:rPr sz="2360" b="1" dirty="0">
                <a:solidFill>
                  <a:srgbClr val="3B3B3B"/>
                </a:solidFill>
                <a:latin typeface="Courier New"/>
                <a:cs typeface="Courier New"/>
              </a:rPr>
              <a:t>k = </a:t>
            </a:r>
            <a:r>
              <a:rPr sz="2360" b="1" spc="-5" dirty="0">
                <a:solidFill>
                  <a:srgbClr val="3B3B3B"/>
                </a:solidFill>
                <a:latin typeface="Courier New"/>
                <a:cs typeface="Courier New"/>
              </a:rPr>
              <a:t>0; </a:t>
            </a:r>
            <a:r>
              <a:rPr sz="2360" b="1" dirty="0">
                <a:solidFill>
                  <a:srgbClr val="3B3B3B"/>
                </a:solidFill>
                <a:latin typeface="Courier New"/>
                <a:cs typeface="Courier New"/>
              </a:rPr>
              <a:t>k &lt; </a:t>
            </a:r>
            <a:r>
              <a:rPr sz="2360" b="1" spc="-5" dirty="0">
                <a:solidFill>
                  <a:srgbClr val="3B3B3B"/>
                </a:solidFill>
                <a:latin typeface="Courier New"/>
                <a:cs typeface="Courier New"/>
              </a:rPr>
              <a:t>myArray[5]; ++k) </a:t>
            </a:r>
            <a:r>
              <a:rPr sz="2360" b="1" dirty="0">
                <a:solidFill>
                  <a:srgbClr val="3B3B3B"/>
                </a:solidFill>
                <a:latin typeface="Courier New"/>
                <a:cs typeface="Courier New"/>
              </a:rPr>
              <a:t>{  </a:t>
            </a:r>
            <a:r>
              <a:rPr sz="2360" b="1" spc="-5" dirty="0">
                <a:solidFill>
                  <a:srgbClr val="3B3B3B"/>
                </a:solidFill>
                <a:latin typeface="Courier New"/>
                <a:cs typeface="Courier New"/>
              </a:rPr>
              <a:t>cout &lt;&lt; </a:t>
            </a:r>
            <a:r>
              <a:rPr sz="2360" b="1" dirty="0">
                <a:solidFill>
                  <a:srgbClr val="3B3B3B"/>
                </a:solidFill>
                <a:latin typeface="Courier New"/>
                <a:cs typeface="Courier New"/>
              </a:rPr>
              <a:t>k </a:t>
            </a:r>
            <a:r>
              <a:rPr sz="2360" b="1" spc="-5" dirty="0">
                <a:solidFill>
                  <a:srgbClr val="3B3B3B"/>
                </a:solidFill>
                <a:latin typeface="Courier New"/>
                <a:cs typeface="Courier New"/>
              </a:rPr>
              <a:t>&lt;&lt;</a:t>
            </a:r>
            <a:r>
              <a:rPr sz="2360" b="1" spc="-27" dirty="0">
                <a:solidFill>
                  <a:srgbClr val="3B3B3B"/>
                </a:solidFill>
                <a:latin typeface="Courier New"/>
                <a:cs typeface="Courier New"/>
              </a:rPr>
              <a:t> </a:t>
            </a:r>
            <a:r>
              <a:rPr sz="2360" b="1" spc="-5" dirty="0">
                <a:solidFill>
                  <a:srgbClr val="3B3B3B"/>
                </a:solidFill>
                <a:latin typeface="Courier New"/>
                <a:cs typeface="Courier New"/>
              </a:rPr>
              <a:t>endl;</a:t>
            </a:r>
            <a:endParaRPr sz="2360">
              <a:latin typeface="Courier New"/>
              <a:cs typeface="Courier New"/>
            </a:endParaRPr>
          </a:p>
          <a:p>
            <a:pPr marL="11527">
              <a:lnSpc>
                <a:spcPts val="2614"/>
              </a:lnSpc>
            </a:pPr>
            <a:r>
              <a:rPr sz="2360" b="1" dirty="0">
                <a:solidFill>
                  <a:srgbClr val="3B3B3B"/>
                </a:solidFill>
                <a:latin typeface="Courier New"/>
                <a:cs typeface="Courier New"/>
              </a:rPr>
              <a:t>}</a:t>
            </a:r>
            <a:endParaRPr sz="236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99089" y="2634855"/>
            <a:ext cx="539419" cy="1411742"/>
          </a:xfrm>
          <a:prstGeom prst="rect">
            <a:avLst/>
          </a:prstGeom>
        </p:spPr>
        <p:txBody>
          <a:bodyPr vert="horz" wrap="square" lIns="0" tIns="39189" rIns="0" bIns="0" rtlCol="0">
            <a:spAutoFit/>
          </a:bodyPr>
          <a:lstStyle/>
          <a:p>
            <a:pPr>
              <a:lnSpc>
                <a:spcPts val="2677"/>
              </a:lnSpc>
              <a:spcBef>
                <a:spcPts val="309"/>
              </a:spcBef>
            </a:pPr>
            <a:r>
              <a:rPr sz="2360" b="1" spc="-5" dirty="0">
                <a:solidFill>
                  <a:srgbClr val="0000FF"/>
                </a:solidFill>
                <a:latin typeface="Courier New"/>
                <a:cs typeface="Courier New"/>
              </a:rPr>
              <a:t>for  int</a:t>
            </a:r>
            <a:endParaRPr sz="2360">
              <a:latin typeface="Courier New"/>
              <a:cs typeface="Courier New"/>
            </a:endParaRPr>
          </a:p>
          <a:p>
            <a:pPr>
              <a:lnSpc>
                <a:spcPts val="2537"/>
              </a:lnSpc>
            </a:pPr>
            <a:r>
              <a:rPr sz="2360" b="1" spc="-5" dirty="0">
                <a:solidFill>
                  <a:srgbClr val="0000FF"/>
                </a:solidFill>
                <a:latin typeface="Courier New"/>
                <a:cs typeface="Courier New"/>
              </a:rPr>
              <a:t>&lt;&lt;</a:t>
            </a:r>
            <a:endParaRPr sz="2360">
              <a:latin typeface="Courier New"/>
              <a:cs typeface="Courier New"/>
            </a:endParaRPr>
          </a:p>
          <a:p>
            <a:pPr>
              <a:lnSpc>
                <a:spcPts val="2755"/>
              </a:lnSpc>
            </a:pPr>
            <a:r>
              <a:rPr sz="2360" b="1" dirty="0">
                <a:solidFill>
                  <a:srgbClr val="0000FF"/>
                </a:solidFill>
                <a:latin typeface="Courier New"/>
                <a:cs typeface="Courier New"/>
              </a:rPr>
              <a:t>=</a:t>
            </a:r>
            <a:endParaRPr sz="236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99089" y="3994930"/>
            <a:ext cx="180383" cy="729784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>
              <a:lnSpc>
                <a:spcPts val="2755"/>
              </a:lnSpc>
              <a:spcBef>
                <a:spcPts val="91"/>
              </a:spcBef>
            </a:pPr>
            <a:r>
              <a:rPr sz="2360" b="1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endParaRPr sz="2360">
              <a:latin typeface="Courier New"/>
              <a:cs typeface="Courier New"/>
            </a:endParaRPr>
          </a:p>
          <a:p>
            <a:pPr>
              <a:lnSpc>
                <a:spcPts val="2755"/>
              </a:lnSpc>
            </a:pPr>
            <a:r>
              <a:rPr sz="2360" b="1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endParaRPr sz="236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523990" y="2634855"/>
            <a:ext cx="203434" cy="2101954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lnSpc>
                <a:spcPts val="2755"/>
              </a:lnSpc>
              <a:spcBef>
                <a:spcPts val="91"/>
              </a:spcBef>
            </a:pPr>
            <a:r>
              <a:rPr sz="2360" b="1" dirty="0">
                <a:solidFill>
                  <a:srgbClr val="0000FF"/>
                </a:solidFill>
                <a:latin typeface="Courier New"/>
                <a:cs typeface="Courier New"/>
              </a:rPr>
              <a:t>{</a:t>
            </a:r>
            <a:endParaRPr sz="2360">
              <a:latin typeface="Courier New"/>
              <a:cs typeface="Courier New"/>
            </a:endParaRPr>
          </a:p>
          <a:p>
            <a:pPr marL="11527">
              <a:lnSpc>
                <a:spcPts val="2677"/>
              </a:lnSpc>
            </a:pPr>
            <a:r>
              <a:rPr sz="2360" b="1" dirty="0">
                <a:solidFill>
                  <a:srgbClr val="0000FF"/>
                </a:solidFill>
                <a:latin typeface="Courier New"/>
                <a:cs typeface="Courier New"/>
              </a:rPr>
              <a:t>}</a:t>
            </a:r>
            <a:endParaRPr sz="2360">
              <a:latin typeface="Courier New"/>
              <a:cs typeface="Courier New"/>
            </a:endParaRPr>
          </a:p>
          <a:p>
            <a:pPr marL="11527">
              <a:lnSpc>
                <a:spcPts val="2677"/>
              </a:lnSpc>
            </a:pPr>
            <a:r>
              <a:rPr sz="2360" b="1" dirty="0">
                <a:solidFill>
                  <a:srgbClr val="0000FF"/>
                </a:solidFill>
                <a:latin typeface="Courier New"/>
                <a:cs typeface="Courier New"/>
              </a:rPr>
              <a:t>;</a:t>
            </a:r>
            <a:endParaRPr sz="2360">
              <a:latin typeface="Courier New"/>
              <a:cs typeface="Courier New"/>
            </a:endParaRPr>
          </a:p>
          <a:p>
            <a:pPr marL="11527" marR="4611">
              <a:lnSpc>
                <a:spcPts val="2677"/>
              </a:lnSpc>
              <a:spcBef>
                <a:spcPts val="141"/>
              </a:spcBef>
            </a:pPr>
            <a:r>
              <a:rPr sz="2360" b="1" dirty="0">
                <a:solidFill>
                  <a:srgbClr val="0000FF"/>
                </a:solidFill>
                <a:latin typeface="Courier New"/>
                <a:cs typeface="Courier New"/>
              </a:rPr>
              <a:t>&lt;  [</a:t>
            </a:r>
            <a:endParaRPr sz="2360">
              <a:latin typeface="Courier New"/>
              <a:cs typeface="Courier New"/>
            </a:endParaRPr>
          </a:p>
          <a:p>
            <a:pPr marL="11527">
              <a:lnSpc>
                <a:spcPts val="2614"/>
              </a:lnSpc>
            </a:pPr>
            <a:r>
              <a:rPr sz="2360" b="1" dirty="0">
                <a:solidFill>
                  <a:srgbClr val="0000FF"/>
                </a:solidFill>
                <a:latin typeface="Courier New"/>
                <a:cs typeface="Courier New"/>
              </a:rPr>
              <a:t>]</a:t>
            </a:r>
            <a:endParaRPr sz="236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287563" y="4674967"/>
            <a:ext cx="2720148" cy="1437413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2360" b="1" spc="-5" dirty="0">
                <a:solidFill>
                  <a:srgbClr val="0000FF"/>
                </a:solidFill>
                <a:latin typeface="Courier New"/>
                <a:cs typeface="Courier New"/>
              </a:rPr>
              <a:t>++</a:t>
            </a:r>
            <a:endParaRPr sz="2360">
              <a:latin typeface="Courier New"/>
              <a:cs typeface="Courier New"/>
            </a:endParaRPr>
          </a:p>
          <a:p>
            <a:pPr>
              <a:spcBef>
                <a:spcPts val="14"/>
              </a:spcBef>
            </a:pPr>
            <a:endParaRPr sz="2405">
              <a:latin typeface="Courier New"/>
              <a:cs typeface="Courier New"/>
            </a:endParaRPr>
          </a:p>
          <a:p>
            <a:pPr marL="11527" marR="4611">
              <a:lnSpc>
                <a:spcPts val="2677"/>
              </a:lnSpc>
            </a:pPr>
            <a:r>
              <a:rPr sz="2360" b="1" spc="-5" dirty="0">
                <a:solidFill>
                  <a:srgbClr val="0000FF"/>
                </a:solidFill>
                <a:latin typeface="Courier New"/>
                <a:cs typeface="Courier New"/>
              </a:rPr>
              <a:t>Identifier  IntegerConstant</a:t>
            </a:r>
            <a:endParaRPr sz="236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9940605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2850</Words>
  <Application>Microsoft Office PowerPoint</Application>
  <PresentationFormat>Widescreen</PresentationFormat>
  <Paragraphs>632</Paragraphs>
  <Slides>71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71</vt:i4>
      </vt:variant>
    </vt:vector>
  </HeadingPairs>
  <TitlesOfParts>
    <vt:vector size="85" baseType="lpstr">
      <vt:lpstr>Arial</vt:lpstr>
      <vt:lpstr>Calibri</vt:lpstr>
      <vt:lpstr>Calibri Light</vt:lpstr>
      <vt:lpstr>Cambria</vt:lpstr>
      <vt:lpstr>Courier New</vt:lpstr>
      <vt:lpstr>Lucida Sans Typewriter</vt:lpstr>
      <vt:lpstr>Symbol</vt:lpstr>
      <vt:lpstr>Times New Roman</vt:lpstr>
      <vt:lpstr>Trebuchet MS</vt:lpstr>
      <vt:lpstr>Wingdings</vt:lpstr>
      <vt:lpstr>Office Theme</vt:lpstr>
      <vt:lpstr>Default Design</vt:lpstr>
      <vt:lpstr>1_Office Theme</vt:lpstr>
      <vt:lpstr>1_Default Design</vt:lpstr>
      <vt:lpstr>Introduction to Lexical Analysis</vt:lpstr>
      <vt:lpstr>Lexical Analysis</vt:lpstr>
      <vt:lpstr>First Step</vt:lpstr>
      <vt:lpstr>Lexical Analysis</vt:lpstr>
      <vt:lpstr>Goals of Lexical Analysis</vt:lpstr>
      <vt:lpstr>Choosing Tokens</vt:lpstr>
      <vt:lpstr>What Tokens are Useful Here?</vt:lpstr>
      <vt:lpstr>What Tokens are Useful Here?</vt:lpstr>
      <vt:lpstr>What Tokens are Useful Here?</vt:lpstr>
      <vt:lpstr>Choosing Good Tokens</vt:lpstr>
      <vt:lpstr>Scanning is Hard</vt:lpstr>
      <vt:lpstr>Scanning is Hard</vt:lpstr>
      <vt:lpstr>Scanning is Hard</vt:lpstr>
      <vt:lpstr>Scanning is Hard</vt:lpstr>
      <vt:lpstr>Scanning is Hard</vt:lpstr>
      <vt:lpstr>Scanning is Hard</vt:lpstr>
      <vt:lpstr>Scanning is Hard</vt:lpstr>
      <vt:lpstr>Scanning is Hard</vt:lpstr>
      <vt:lpstr>Scanning is Hard</vt:lpstr>
      <vt:lpstr>Scanning is Hard</vt:lpstr>
      <vt:lpstr>Scanning is Hard</vt:lpstr>
      <vt:lpstr>Challenges in Scanning</vt:lpstr>
      <vt:lpstr>Some Definitions</vt:lpstr>
      <vt:lpstr>Cat Language</vt:lpstr>
      <vt:lpstr>Example:</vt:lpstr>
      <vt:lpstr>Validation</vt:lpstr>
      <vt:lpstr>Exercise:</vt:lpstr>
      <vt:lpstr>Why study lexical analysis?</vt:lpstr>
      <vt:lpstr>Why study lexical analysis?</vt:lpstr>
      <vt:lpstr>Regular Expressions</vt:lpstr>
      <vt:lpstr>Regular Expressions</vt:lpstr>
      <vt:lpstr>Operator Precedence</vt:lpstr>
      <vt:lpstr>Simple Regular Expressions</vt:lpstr>
      <vt:lpstr>Simple Regular Expressions</vt:lpstr>
      <vt:lpstr>Simple Regular Expressions</vt:lpstr>
      <vt:lpstr>Simple Regular Expressions</vt:lpstr>
      <vt:lpstr>Simple Regular Expressions</vt:lpstr>
      <vt:lpstr>Simple Regular Expressions</vt:lpstr>
      <vt:lpstr>Simple Regular Expressions</vt:lpstr>
      <vt:lpstr>Simple Regular Expressions</vt:lpstr>
      <vt:lpstr>Simple Regular Expressions</vt:lpstr>
      <vt:lpstr>Simple Regular Expressions</vt:lpstr>
      <vt:lpstr>Simple Regular Expressions</vt:lpstr>
      <vt:lpstr>Simple Regular Expressions</vt:lpstr>
      <vt:lpstr>Simple Regular Expressions</vt:lpstr>
      <vt:lpstr>Simple Regular Expressions</vt:lpstr>
      <vt:lpstr>Simple Regular Expressions</vt:lpstr>
      <vt:lpstr>Simple Regular Expressions</vt:lpstr>
      <vt:lpstr>Simple Regular Expressions</vt:lpstr>
      <vt:lpstr>Applied Regular Expressions</vt:lpstr>
      <vt:lpstr>Applied Regular Expressions</vt:lpstr>
      <vt:lpstr>Applied Regular Expressions</vt:lpstr>
      <vt:lpstr>Applied Regular Expressions</vt:lpstr>
      <vt:lpstr>Applied Regular Expressions</vt:lpstr>
      <vt:lpstr>Applied Regular Expressions</vt:lpstr>
      <vt:lpstr>Applied Regular Expressions</vt:lpstr>
      <vt:lpstr>Applied Regular Expressions</vt:lpstr>
      <vt:lpstr>Applied Regular Expressions</vt:lpstr>
      <vt:lpstr>Applied Regular Expressions</vt:lpstr>
      <vt:lpstr>Applied Regular Expressions</vt:lpstr>
      <vt:lpstr>Applied Regular Expressions</vt:lpstr>
      <vt:lpstr>Applied Regular Expressions</vt:lpstr>
      <vt:lpstr>Applied Regular Expressions</vt:lpstr>
      <vt:lpstr>Applied Regular Expressions</vt:lpstr>
      <vt:lpstr>Regular Expressions</vt:lpstr>
      <vt:lpstr>Examples</vt:lpstr>
      <vt:lpstr>Building a Lexical Analyser by hand</vt:lpstr>
      <vt:lpstr>Building Lexical Analysers “automatically”</vt:lpstr>
      <vt:lpstr>We study REs to automate scanner construction!</vt:lpstr>
      <vt:lpstr>Towards Automation (finally!)</vt:lpstr>
      <vt:lpstr>DFA &amp; NFA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Lexical Analysis</dc:title>
  <dc:creator>Maram Bani Younes</dc:creator>
  <cp:lastModifiedBy>Maram Bani Younes</cp:lastModifiedBy>
  <cp:revision>8</cp:revision>
  <dcterms:created xsi:type="dcterms:W3CDTF">2020-11-02T07:52:26Z</dcterms:created>
  <dcterms:modified xsi:type="dcterms:W3CDTF">2020-11-02T08:43:57Z</dcterms:modified>
</cp:coreProperties>
</file>